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0" r:id="rId1"/>
  </p:sldMasterIdLst>
  <p:sldIdLst>
    <p:sldId id="256" r:id="rId2"/>
    <p:sldId id="257" r:id="rId3"/>
    <p:sldId id="258" r:id="rId4"/>
    <p:sldId id="259" r:id="rId5"/>
    <p:sldId id="266" r:id="rId6"/>
    <p:sldId id="260" r:id="rId7"/>
    <p:sldId id="269" r:id="rId8"/>
    <p:sldId id="261" r:id="rId9"/>
    <p:sldId id="262" r:id="rId10"/>
    <p:sldId id="263" r:id="rId11"/>
    <p:sldId id="264" r:id="rId12"/>
    <p:sldId id="265" r:id="rId13"/>
    <p:sldId id="267" r:id="rId14"/>
    <p:sldId id="268"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4" Type="http://schemas.openxmlformats.org/officeDocument/2006/relationships/image" Target="../media/image12.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4" Type="http://schemas.openxmlformats.org/officeDocument/2006/relationships/image" Target="../media/image12.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6FB6FE-DAC6-4AD8-8194-3EFE1D847D4E}"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0C8CA9BE-776D-44FF-9B5C-22A30390A503}">
      <dgm:prSet/>
      <dgm:spPr/>
      <dgm:t>
        <a:bodyPr/>
        <a:lstStyle/>
        <a:p>
          <a:r>
            <a:rPr lang="es-ES" b="0" i="0" dirty="0"/>
            <a:t>Un precio muy atractivo para el mercado, que de acuerdo a los costos de ingeniería relacionados con la gestión de datos, encuestas de marketing, coincide con los precios desarrollados por uno mismo.</a:t>
          </a:r>
          <a:r>
            <a:rPr lang="en-US" dirty="0"/>
            <a:t>.</a:t>
          </a:r>
        </a:p>
      </dgm:t>
    </dgm:pt>
    <dgm:pt modelId="{A10B4EF2-FE13-4766-8E94-561E43D66F50}" type="parTrans" cxnId="{BC26E3F7-6F82-42D1-82C0-A03A0CD6ED2B}">
      <dgm:prSet/>
      <dgm:spPr/>
      <dgm:t>
        <a:bodyPr/>
        <a:lstStyle/>
        <a:p>
          <a:endParaRPr lang="en-US"/>
        </a:p>
      </dgm:t>
    </dgm:pt>
    <dgm:pt modelId="{5F338B9E-BD71-4878-9152-00E82FF8AAB7}" type="sibTrans" cxnId="{BC26E3F7-6F82-42D1-82C0-A03A0CD6ED2B}">
      <dgm:prSet/>
      <dgm:spPr/>
      <dgm:t>
        <a:bodyPr/>
        <a:lstStyle/>
        <a:p>
          <a:endParaRPr lang="en-US"/>
        </a:p>
      </dgm:t>
    </dgm:pt>
    <dgm:pt modelId="{1E79E9FF-594D-44DE-B024-1640DA4D91A8}">
      <dgm:prSet/>
      <dgm:spPr/>
      <dgm:t>
        <a:bodyPr/>
        <a:lstStyle/>
        <a:p>
          <a:r>
            <a:rPr lang="es-ES" b="0" i="0" dirty="0"/>
            <a:t>Una capacidad incomparable orientada a los negocios.</a:t>
          </a:r>
          <a:endParaRPr lang="en-US" dirty="0"/>
        </a:p>
      </dgm:t>
    </dgm:pt>
    <dgm:pt modelId="{83CA905D-AED1-4D7C-B43C-8882DDD08251}" type="parTrans" cxnId="{43A81C9A-FEA0-4D5D-BB0F-336BDCBBFC32}">
      <dgm:prSet/>
      <dgm:spPr/>
      <dgm:t>
        <a:bodyPr/>
        <a:lstStyle/>
        <a:p>
          <a:endParaRPr lang="en-US"/>
        </a:p>
      </dgm:t>
    </dgm:pt>
    <dgm:pt modelId="{170A53DC-E956-49F5-9E8C-1A44DAD268D6}" type="sibTrans" cxnId="{43A81C9A-FEA0-4D5D-BB0F-336BDCBBFC32}">
      <dgm:prSet/>
      <dgm:spPr/>
      <dgm:t>
        <a:bodyPr/>
        <a:lstStyle/>
        <a:p>
          <a:endParaRPr lang="en-US"/>
        </a:p>
      </dgm:t>
    </dgm:pt>
    <dgm:pt modelId="{40181196-CAEE-4D41-8C06-65A806EAF50D}">
      <dgm:prSet/>
      <dgm:spPr/>
      <dgm:t>
        <a:bodyPr/>
        <a:lstStyle/>
        <a:p>
          <a:r>
            <a:rPr lang="es-ES" b="0" i="0" dirty="0"/>
            <a:t>Una hoja de datos que tendrá instrucciones sobre cómo hacer que las ventas digitales funcionen mejor. Un </a:t>
          </a:r>
          <a:r>
            <a:rPr lang="en-IE" b="0" i="0" dirty="0" err="1"/>
            <a:t>pronóstico</a:t>
          </a:r>
          <a:r>
            <a:rPr lang="en-IE" b="0" i="0" dirty="0"/>
            <a:t> </a:t>
          </a:r>
          <a:r>
            <a:rPr lang="es-ES" b="0" i="0" dirty="0"/>
            <a:t>exacto de las ventas con un mínimo margen de error</a:t>
          </a:r>
          <a:endParaRPr lang="en-US" dirty="0"/>
        </a:p>
      </dgm:t>
    </dgm:pt>
    <dgm:pt modelId="{C751D994-5219-4DE9-BF8F-2910E5CCB49D}" type="parTrans" cxnId="{51CD3D91-ED86-4F39-BC0B-12E94098A092}">
      <dgm:prSet/>
      <dgm:spPr/>
      <dgm:t>
        <a:bodyPr/>
        <a:lstStyle/>
        <a:p>
          <a:endParaRPr lang="en-US"/>
        </a:p>
      </dgm:t>
    </dgm:pt>
    <dgm:pt modelId="{5148ED9B-81C0-4246-9197-652A23A6CB1D}" type="sibTrans" cxnId="{51CD3D91-ED86-4F39-BC0B-12E94098A092}">
      <dgm:prSet/>
      <dgm:spPr/>
      <dgm:t>
        <a:bodyPr/>
        <a:lstStyle/>
        <a:p>
          <a:endParaRPr lang="en-US"/>
        </a:p>
      </dgm:t>
    </dgm:pt>
    <dgm:pt modelId="{E0B55912-7F21-470C-9293-A91C530486CE}">
      <dgm:prSet/>
      <dgm:spPr/>
      <dgm:t>
        <a:bodyPr/>
        <a:lstStyle/>
        <a:p>
          <a:r>
            <a:rPr lang="es-ES" b="0" i="0" dirty="0"/>
            <a:t>El algoritmo con explicación lógica.</a:t>
          </a:r>
          <a:endParaRPr lang="en-US" dirty="0"/>
        </a:p>
      </dgm:t>
    </dgm:pt>
    <dgm:pt modelId="{A3F0BE4B-0857-41A1-8B62-F9327B78ABE6}" type="parTrans" cxnId="{E7120450-D611-44F1-82B4-7D15FE12A4BA}">
      <dgm:prSet/>
      <dgm:spPr/>
      <dgm:t>
        <a:bodyPr/>
        <a:lstStyle/>
        <a:p>
          <a:endParaRPr lang="en-US"/>
        </a:p>
      </dgm:t>
    </dgm:pt>
    <dgm:pt modelId="{E4A2889F-4B69-49D0-B986-79C4E1205BB8}" type="sibTrans" cxnId="{E7120450-D611-44F1-82B4-7D15FE12A4BA}">
      <dgm:prSet/>
      <dgm:spPr/>
      <dgm:t>
        <a:bodyPr/>
        <a:lstStyle/>
        <a:p>
          <a:endParaRPr lang="en-US"/>
        </a:p>
      </dgm:t>
    </dgm:pt>
    <dgm:pt modelId="{7C597177-101E-46FD-BA3A-E631E70E61F8}" type="pres">
      <dgm:prSet presAssocID="{CF6FB6FE-DAC6-4AD8-8194-3EFE1D847D4E}" presName="linear" presStyleCnt="0">
        <dgm:presLayoutVars>
          <dgm:animLvl val="lvl"/>
          <dgm:resizeHandles val="exact"/>
        </dgm:presLayoutVars>
      </dgm:prSet>
      <dgm:spPr/>
    </dgm:pt>
    <dgm:pt modelId="{7D0854BE-0324-4A81-8199-16E27B1C226E}" type="pres">
      <dgm:prSet presAssocID="{0C8CA9BE-776D-44FF-9B5C-22A30390A503}" presName="parentText" presStyleLbl="node1" presStyleIdx="0" presStyleCnt="4">
        <dgm:presLayoutVars>
          <dgm:chMax val="0"/>
          <dgm:bulletEnabled val="1"/>
        </dgm:presLayoutVars>
      </dgm:prSet>
      <dgm:spPr/>
    </dgm:pt>
    <dgm:pt modelId="{E2743040-13D5-4857-9DC8-0DE0CBB67FD4}" type="pres">
      <dgm:prSet presAssocID="{5F338B9E-BD71-4878-9152-00E82FF8AAB7}" presName="spacer" presStyleCnt="0"/>
      <dgm:spPr/>
    </dgm:pt>
    <dgm:pt modelId="{AFBF1350-47EC-45F3-971C-E4F00D619F26}" type="pres">
      <dgm:prSet presAssocID="{1E79E9FF-594D-44DE-B024-1640DA4D91A8}" presName="parentText" presStyleLbl="node1" presStyleIdx="1" presStyleCnt="4">
        <dgm:presLayoutVars>
          <dgm:chMax val="0"/>
          <dgm:bulletEnabled val="1"/>
        </dgm:presLayoutVars>
      </dgm:prSet>
      <dgm:spPr/>
    </dgm:pt>
    <dgm:pt modelId="{5A29A936-0920-4C06-A397-9812631CC048}" type="pres">
      <dgm:prSet presAssocID="{170A53DC-E956-49F5-9E8C-1A44DAD268D6}" presName="spacer" presStyleCnt="0"/>
      <dgm:spPr/>
    </dgm:pt>
    <dgm:pt modelId="{F61BEAAE-01FF-458C-A031-701EBD5F3B72}" type="pres">
      <dgm:prSet presAssocID="{40181196-CAEE-4D41-8C06-65A806EAF50D}" presName="parentText" presStyleLbl="node1" presStyleIdx="2" presStyleCnt="4">
        <dgm:presLayoutVars>
          <dgm:chMax val="0"/>
          <dgm:bulletEnabled val="1"/>
        </dgm:presLayoutVars>
      </dgm:prSet>
      <dgm:spPr/>
    </dgm:pt>
    <dgm:pt modelId="{F2C10A9E-96D9-4939-A6CC-D1B87C817C92}" type="pres">
      <dgm:prSet presAssocID="{5148ED9B-81C0-4246-9197-652A23A6CB1D}" presName="spacer" presStyleCnt="0"/>
      <dgm:spPr/>
    </dgm:pt>
    <dgm:pt modelId="{5440C0B8-6AF1-4914-8A22-F6EBD1FD39EC}" type="pres">
      <dgm:prSet presAssocID="{E0B55912-7F21-470C-9293-A91C530486CE}" presName="parentText" presStyleLbl="node1" presStyleIdx="3" presStyleCnt="4">
        <dgm:presLayoutVars>
          <dgm:chMax val="0"/>
          <dgm:bulletEnabled val="1"/>
        </dgm:presLayoutVars>
      </dgm:prSet>
      <dgm:spPr/>
    </dgm:pt>
  </dgm:ptLst>
  <dgm:cxnLst>
    <dgm:cxn modelId="{6FE26211-B456-430C-B3C0-EFAA3949B6A0}" type="presOf" srcId="{CF6FB6FE-DAC6-4AD8-8194-3EFE1D847D4E}" destId="{7C597177-101E-46FD-BA3A-E631E70E61F8}" srcOrd="0" destOrd="0" presId="urn:microsoft.com/office/officeart/2005/8/layout/vList2"/>
    <dgm:cxn modelId="{701B5B3A-5AA8-4717-AEF9-D90A65C10196}" type="presOf" srcId="{E0B55912-7F21-470C-9293-A91C530486CE}" destId="{5440C0B8-6AF1-4914-8A22-F6EBD1FD39EC}" srcOrd="0" destOrd="0" presId="urn:microsoft.com/office/officeart/2005/8/layout/vList2"/>
    <dgm:cxn modelId="{5F614B68-93B6-490E-A3E8-2B3DD2A91371}" type="presOf" srcId="{40181196-CAEE-4D41-8C06-65A806EAF50D}" destId="{F61BEAAE-01FF-458C-A031-701EBD5F3B72}" srcOrd="0" destOrd="0" presId="urn:microsoft.com/office/officeart/2005/8/layout/vList2"/>
    <dgm:cxn modelId="{E7120450-D611-44F1-82B4-7D15FE12A4BA}" srcId="{CF6FB6FE-DAC6-4AD8-8194-3EFE1D847D4E}" destId="{E0B55912-7F21-470C-9293-A91C530486CE}" srcOrd="3" destOrd="0" parTransId="{A3F0BE4B-0857-41A1-8B62-F9327B78ABE6}" sibTransId="{E4A2889F-4B69-49D0-B986-79C4E1205BB8}"/>
    <dgm:cxn modelId="{93CB6759-8F3A-46A8-A567-50E56D46E8AE}" type="presOf" srcId="{0C8CA9BE-776D-44FF-9B5C-22A30390A503}" destId="{7D0854BE-0324-4A81-8199-16E27B1C226E}" srcOrd="0" destOrd="0" presId="urn:microsoft.com/office/officeart/2005/8/layout/vList2"/>
    <dgm:cxn modelId="{51CD3D91-ED86-4F39-BC0B-12E94098A092}" srcId="{CF6FB6FE-DAC6-4AD8-8194-3EFE1D847D4E}" destId="{40181196-CAEE-4D41-8C06-65A806EAF50D}" srcOrd="2" destOrd="0" parTransId="{C751D994-5219-4DE9-BF8F-2910E5CCB49D}" sibTransId="{5148ED9B-81C0-4246-9197-652A23A6CB1D}"/>
    <dgm:cxn modelId="{43A81C9A-FEA0-4D5D-BB0F-336BDCBBFC32}" srcId="{CF6FB6FE-DAC6-4AD8-8194-3EFE1D847D4E}" destId="{1E79E9FF-594D-44DE-B024-1640DA4D91A8}" srcOrd="1" destOrd="0" parTransId="{83CA905D-AED1-4D7C-B43C-8882DDD08251}" sibTransId="{170A53DC-E956-49F5-9E8C-1A44DAD268D6}"/>
    <dgm:cxn modelId="{23F6B7D8-A629-47DF-8DB4-3199ADF33A75}" type="presOf" srcId="{1E79E9FF-594D-44DE-B024-1640DA4D91A8}" destId="{AFBF1350-47EC-45F3-971C-E4F00D619F26}" srcOrd="0" destOrd="0" presId="urn:microsoft.com/office/officeart/2005/8/layout/vList2"/>
    <dgm:cxn modelId="{BC26E3F7-6F82-42D1-82C0-A03A0CD6ED2B}" srcId="{CF6FB6FE-DAC6-4AD8-8194-3EFE1D847D4E}" destId="{0C8CA9BE-776D-44FF-9B5C-22A30390A503}" srcOrd="0" destOrd="0" parTransId="{A10B4EF2-FE13-4766-8E94-561E43D66F50}" sibTransId="{5F338B9E-BD71-4878-9152-00E82FF8AAB7}"/>
    <dgm:cxn modelId="{C6076DD9-AE8F-4938-85A2-41234BFFBC26}" type="presParOf" srcId="{7C597177-101E-46FD-BA3A-E631E70E61F8}" destId="{7D0854BE-0324-4A81-8199-16E27B1C226E}" srcOrd="0" destOrd="0" presId="urn:microsoft.com/office/officeart/2005/8/layout/vList2"/>
    <dgm:cxn modelId="{D28814CF-0861-4E94-BF0A-3360AD4AC1F6}" type="presParOf" srcId="{7C597177-101E-46FD-BA3A-E631E70E61F8}" destId="{E2743040-13D5-4857-9DC8-0DE0CBB67FD4}" srcOrd="1" destOrd="0" presId="urn:microsoft.com/office/officeart/2005/8/layout/vList2"/>
    <dgm:cxn modelId="{4F870F9D-F524-4CEA-A5A7-996D78978993}" type="presParOf" srcId="{7C597177-101E-46FD-BA3A-E631E70E61F8}" destId="{AFBF1350-47EC-45F3-971C-E4F00D619F26}" srcOrd="2" destOrd="0" presId="urn:microsoft.com/office/officeart/2005/8/layout/vList2"/>
    <dgm:cxn modelId="{A41293F6-26F9-4E3D-8803-800BFE636440}" type="presParOf" srcId="{7C597177-101E-46FD-BA3A-E631E70E61F8}" destId="{5A29A936-0920-4C06-A397-9812631CC048}" srcOrd="3" destOrd="0" presId="urn:microsoft.com/office/officeart/2005/8/layout/vList2"/>
    <dgm:cxn modelId="{F6519FB5-786F-4DC3-8061-F82276DB2502}" type="presParOf" srcId="{7C597177-101E-46FD-BA3A-E631E70E61F8}" destId="{F61BEAAE-01FF-458C-A031-701EBD5F3B72}" srcOrd="4" destOrd="0" presId="urn:microsoft.com/office/officeart/2005/8/layout/vList2"/>
    <dgm:cxn modelId="{D372F446-0597-4DCE-A3D4-5CBADDA1E867}" type="presParOf" srcId="{7C597177-101E-46FD-BA3A-E631E70E61F8}" destId="{F2C10A9E-96D9-4939-A6CC-D1B87C817C92}" srcOrd="5" destOrd="0" presId="urn:microsoft.com/office/officeart/2005/8/layout/vList2"/>
    <dgm:cxn modelId="{ED4045D7-9F28-4E01-B7AA-99B5828EB0EF}" type="presParOf" srcId="{7C597177-101E-46FD-BA3A-E631E70E61F8}" destId="{5440C0B8-6AF1-4914-8A22-F6EBD1FD39EC}"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6FF1A94-D5BA-4A7B-A12F-AAE2F26160E9}"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0C3B4BCE-D1E6-485F-BAE2-4238DE064880}">
      <dgm:prSet custT="1"/>
      <dgm:spPr/>
      <dgm:t>
        <a:bodyPr/>
        <a:lstStyle/>
        <a:p>
          <a:r>
            <a:rPr lang="es-ES" sz="2000" b="0" i="0" dirty="0"/>
            <a:t>Este es un nuevo concepto de gestión empresarial que, según encuestas de marketing ordinarias, incluye ingeniería.</a:t>
          </a:r>
          <a:endParaRPr lang="en-US" sz="2000" dirty="0"/>
        </a:p>
      </dgm:t>
    </dgm:pt>
    <dgm:pt modelId="{B323F07B-BAAE-4E10-808B-AA868365F82E}" type="parTrans" cxnId="{6BE419C8-2503-4AF0-8D71-954C16E19DCA}">
      <dgm:prSet/>
      <dgm:spPr/>
      <dgm:t>
        <a:bodyPr/>
        <a:lstStyle/>
        <a:p>
          <a:endParaRPr lang="en-US"/>
        </a:p>
      </dgm:t>
    </dgm:pt>
    <dgm:pt modelId="{B26EDF6C-8810-4717-A2EC-14B7A2C7F11B}" type="sibTrans" cxnId="{6BE419C8-2503-4AF0-8D71-954C16E19DCA}">
      <dgm:prSet/>
      <dgm:spPr/>
      <dgm:t>
        <a:bodyPr/>
        <a:lstStyle/>
        <a:p>
          <a:endParaRPr lang="en-US"/>
        </a:p>
      </dgm:t>
    </dgm:pt>
    <dgm:pt modelId="{30969664-8987-4C72-8173-62F109126434}">
      <dgm:prSet custT="1"/>
      <dgm:spPr/>
      <dgm:t>
        <a:bodyPr/>
        <a:lstStyle/>
        <a:p>
          <a:r>
            <a:rPr lang="es-ES" sz="1600" b="0" i="0" dirty="0"/>
            <a:t>Las encuestas de marketing normales y las técnicas de marketing, aunque efectivas, no son precisas en el momento de dirigir objetivos a la máxima capacidad, debido a la falta de ingeniería en sus medidas.</a:t>
          </a:r>
          <a:endParaRPr lang="en-US" sz="1600" dirty="0"/>
        </a:p>
      </dgm:t>
    </dgm:pt>
    <dgm:pt modelId="{E0F81F02-E3C3-48A8-AE4B-78693BC34253}" type="parTrans" cxnId="{419C08BE-9AA7-4F5A-8C73-BF1FA63C0039}">
      <dgm:prSet/>
      <dgm:spPr/>
      <dgm:t>
        <a:bodyPr/>
        <a:lstStyle/>
        <a:p>
          <a:endParaRPr lang="en-US"/>
        </a:p>
      </dgm:t>
    </dgm:pt>
    <dgm:pt modelId="{0F1A934A-69E3-4322-BC2B-59673CF3AFAB}" type="sibTrans" cxnId="{419C08BE-9AA7-4F5A-8C73-BF1FA63C0039}">
      <dgm:prSet/>
      <dgm:spPr/>
      <dgm:t>
        <a:bodyPr/>
        <a:lstStyle/>
        <a:p>
          <a:endParaRPr lang="en-US"/>
        </a:p>
      </dgm:t>
    </dgm:pt>
    <dgm:pt modelId="{6240C9B4-EFD4-4722-AD1A-A1766A7BC0A9}" type="pres">
      <dgm:prSet presAssocID="{66FF1A94-D5BA-4A7B-A12F-AAE2F26160E9}" presName="root" presStyleCnt="0">
        <dgm:presLayoutVars>
          <dgm:dir/>
          <dgm:resizeHandles val="exact"/>
        </dgm:presLayoutVars>
      </dgm:prSet>
      <dgm:spPr/>
    </dgm:pt>
    <dgm:pt modelId="{FADD59D1-AF9B-4C77-A9B6-35CB191C2B56}" type="pres">
      <dgm:prSet presAssocID="{0C3B4BCE-D1E6-485F-BAE2-4238DE064880}" presName="compNode" presStyleCnt="0"/>
      <dgm:spPr/>
    </dgm:pt>
    <dgm:pt modelId="{DD3DFE01-1B1A-4C24-8478-4BA4033CA651}" type="pres">
      <dgm:prSet presAssocID="{0C3B4BCE-D1E6-485F-BAE2-4238DE064880}"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ears"/>
        </a:ext>
      </dgm:extLst>
    </dgm:pt>
    <dgm:pt modelId="{9B7E3F80-5F08-4500-887D-AF51BDFA4CEA}" type="pres">
      <dgm:prSet presAssocID="{0C3B4BCE-D1E6-485F-BAE2-4238DE064880}" presName="spaceRect" presStyleCnt="0"/>
      <dgm:spPr/>
    </dgm:pt>
    <dgm:pt modelId="{D8B290C0-B330-4D52-9EC4-E4A8E4549335}" type="pres">
      <dgm:prSet presAssocID="{0C3B4BCE-D1E6-485F-BAE2-4238DE064880}" presName="textRect" presStyleLbl="revTx" presStyleIdx="0" presStyleCnt="2">
        <dgm:presLayoutVars>
          <dgm:chMax val="1"/>
          <dgm:chPref val="1"/>
        </dgm:presLayoutVars>
      </dgm:prSet>
      <dgm:spPr/>
    </dgm:pt>
    <dgm:pt modelId="{0DB3FBF4-0A4B-4880-8E88-6786A13EC3EB}" type="pres">
      <dgm:prSet presAssocID="{B26EDF6C-8810-4717-A2EC-14B7A2C7F11B}" presName="sibTrans" presStyleCnt="0"/>
      <dgm:spPr/>
    </dgm:pt>
    <dgm:pt modelId="{BFA1480E-0208-4ED3-8C65-C95C2A5C2C7C}" type="pres">
      <dgm:prSet presAssocID="{30969664-8987-4C72-8173-62F109126434}" presName="compNode" presStyleCnt="0"/>
      <dgm:spPr/>
    </dgm:pt>
    <dgm:pt modelId="{80C53ECF-C560-41EF-905B-B39BD11493D2}" type="pres">
      <dgm:prSet presAssocID="{30969664-8987-4C72-8173-62F109126434}"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ullseye"/>
        </a:ext>
      </dgm:extLst>
    </dgm:pt>
    <dgm:pt modelId="{CFCACD44-D85B-4EFF-959A-829E0A4BAFDC}" type="pres">
      <dgm:prSet presAssocID="{30969664-8987-4C72-8173-62F109126434}" presName="spaceRect" presStyleCnt="0"/>
      <dgm:spPr/>
    </dgm:pt>
    <dgm:pt modelId="{0E98510C-069D-446D-A4C1-08FCB189735B}" type="pres">
      <dgm:prSet presAssocID="{30969664-8987-4C72-8173-62F109126434}" presName="textRect" presStyleLbl="revTx" presStyleIdx="1" presStyleCnt="2">
        <dgm:presLayoutVars>
          <dgm:chMax val="1"/>
          <dgm:chPref val="1"/>
        </dgm:presLayoutVars>
      </dgm:prSet>
      <dgm:spPr/>
    </dgm:pt>
  </dgm:ptLst>
  <dgm:cxnLst>
    <dgm:cxn modelId="{08A01E32-2064-465A-9EEC-BE284479098B}" type="presOf" srcId="{66FF1A94-D5BA-4A7B-A12F-AAE2F26160E9}" destId="{6240C9B4-EFD4-4722-AD1A-A1766A7BC0A9}" srcOrd="0" destOrd="0" presId="urn:microsoft.com/office/officeart/2018/2/layout/IconLabelList"/>
    <dgm:cxn modelId="{AFF08890-8567-4560-92E3-ED4208249F96}" type="presOf" srcId="{0C3B4BCE-D1E6-485F-BAE2-4238DE064880}" destId="{D8B290C0-B330-4D52-9EC4-E4A8E4549335}" srcOrd="0" destOrd="0" presId="urn:microsoft.com/office/officeart/2018/2/layout/IconLabelList"/>
    <dgm:cxn modelId="{419C08BE-9AA7-4F5A-8C73-BF1FA63C0039}" srcId="{66FF1A94-D5BA-4A7B-A12F-AAE2F26160E9}" destId="{30969664-8987-4C72-8173-62F109126434}" srcOrd="1" destOrd="0" parTransId="{E0F81F02-E3C3-48A8-AE4B-78693BC34253}" sibTransId="{0F1A934A-69E3-4322-BC2B-59673CF3AFAB}"/>
    <dgm:cxn modelId="{6BE419C8-2503-4AF0-8D71-954C16E19DCA}" srcId="{66FF1A94-D5BA-4A7B-A12F-AAE2F26160E9}" destId="{0C3B4BCE-D1E6-485F-BAE2-4238DE064880}" srcOrd="0" destOrd="0" parTransId="{B323F07B-BAAE-4E10-808B-AA868365F82E}" sibTransId="{B26EDF6C-8810-4717-A2EC-14B7A2C7F11B}"/>
    <dgm:cxn modelId="{E70DF1F9-714C-410D-B3AC-E02C195FCAD2}" type="presOf" srcId="{30969664-8987-4C72-8173-62F109126434}" destId="{0E98510C-069D-446D-A4C1-08FCB189735B}" srcOrd="0" destOrd="0" presId="urn:microsoft.com/office/officeart/2018/2/layout/IconLabelList"/>
    <dgm:cxn modelId="{8943B924-4F1E-4BD4-B901-AF99D3A3F970}" type="presParOf" srcId="{6240C9B4-EFD4-4722-AD1A-A1766A7BC0A9}" destId="{FADD59D1-AF9B-4C77-A9B6-35CB191C2B56}" srcOrd="0" destOrd="0" presId="urn:microsoft.com/office/officeart/2018/2/layout/IconLabelList"/>
    <dgm:cxn modelId="{62B779BD-1E48-44E6-8E62-D22F0A92AC61}" type="presParOf" srcId="{FADD59D1-AF9B-4C77-A9B6-35CB191C2B56}" destId="{DD3DFE01-1B1A-4C24-8478-4BA4033CA651}" srcOrd="0" destOrd="0" presId="urn:microsoft.com/office/officeart/2018/2/layout/IconLabelList"/>
    <dgm:cxn modelId="{932943B4-F0DC-457A-9CC9-D29B81534EC3}" type="presParOf" srcId="{FADD59D1-AF9B-4C77-A9B6-35CB191C2B56}" destId="{9B7E3F80-5F08-4500-887D-AF51BDFA4CEA}" srcOrd="1" destOrd="0" presId="urn:microsoft.com/office/officeart/2018/2/layout/IconLabelList"/>
    <dgm:cxn modelId="{9E3D3DB7-F7F7-41E5-9311-FBD10EDFBDC2}" type="presParOf" srcId="{FADD59D1-AF9B-4C77-A9B6-35CB191C2B56}" destId="{D8B290C0-B330-4D52-9EC4-E4A8E4549335}" srcOrd="2" destOrd="0" presId="urn:microsoft.com/office/officeart/2018/2/layout/IconLabelList"/>
    <dgm:cxn modelId="{4E6670EF-E11A-49A5-8815-4334A6D136C3}" type="presParOf" srcId="{6240C9B4-EFD4-4722-AD1A-A1766A7BC0A9}" destId="{0DB3FBF4-0A4B-4880-8E88-6786A13EC3EB}" srcOrd="1" destOrd="0" presId="urn:microsoft.com/office/officeart/2018/2/layout/IconLabelList"/>
    <dgm:cxn modelId="{FC819850-F53C-4746-9EAB-07FB24DF2E09}" type="presParOf" srcId="{6240C9B4-EFD4-4722-AD1A-A1766A7BC0A9}" destId="{BFA1480E-0208-4ED3-8C65-C95C2A5C2C7C}" srcOrd="2" destOrd="0" presId="urn:microsoft.com/office/officeart/2018/2/layout/IconLabelList"/>
    <dgm:cxn modelId="{88DB60E9-56A1-4C2C-8FB7-09FD95A7055F}" type="presParOf" srcId="{BFA1480E-0208-4ED3-8C65-C95C2A5C2C7C}" destId="{80C53ECF-C560-41EF-905B-B39BD11493D2}" srcOrd="0" destOrd="0" presId="urn:microsoft.com/office/officeart/2018/2/layout/IconLabelList"/>
    <dgm:cxn modelId="{78D313EA-5E30-4FE4-945B-62805AD19346}" type="presParOf" srcId="{BFA1480E-0208-4ED3-8C65-C95C2A5C2C7C}" destId="{CFCACD44-D85B-4EFF-959A-829E0A4BAFDC}" srcOrd="1" destOrd="0" presId="urn:microsoft.com/office/officeart/2018/2/layout/IconLabelList"/>
    <dgm:cxn modelId="{35D84850-1CF4-4E0F-85B8-8F829FEB9B93}" type="presParOf" srcId="{BFA1480E-0208-4ED3-8C65-C95C2A5C2C7C}" destId="{0E98510C-069D-446D-A4C1-08FCB189735B}"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0854BE-0324-4A81-8199-16E27B1C226E}">
      <dsp:nvSpPr>
        <dsp:cNvPr id="0" name=""/>
        <dsp:cNvSpPr/>
      </dsp:nvSpPr>
      <dsp:spPr>
        <a:xfrm>
          <a:off x="0" y="609599"/>
          <a:ext cx="6492875" cy="934830"/>
        </a:xfrm>
        <a:prstGeom prst="round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s-ES" sz="1700" b="0" i="0" kern="1200" dirty="0"/>
            <a:t>Un precio muy atractivo para el mercado, que de acuerdo a los costos de ingeniería relacionados con la gestión de datos, encuestas de marketing, coincide con los precios desarrollados por uno mismo.</a:t>
          </a:r>
          <a:r>
            <a:rPr lang="en-US" sz="1700" kern="1200" dirty="0"/>
            <a:t>.</a:t>
          </a:r>
        </a:p>
      </dsp:txBody>
      <dsp:txXfrm>
        <a:off x="45635" y="655234"/>
        <a:ext cx="6401605" cy="843560"/>
      </dsp:txXfrm>
    </dsp:sp>
    <dsp:sp modelId="{AFBF1350-47EC-45F3-971C-E4F00D619F26}">
      <dsp:nvSpPr>
        <dsp:cNvPr id="0" name=""/>
        <dsp:cNvSpPr/>
      </dsp:nvSpPr>
      <dsp:spPr>
        <a:xfrm>
          <a:off x="0" y="1593389"/>
          <a:ext cx="6492875" cy="934830"/>
        </a:xfrm>
        <a:prstGeom prst="roundRect">
          <a:avLst/>
        </a:prstGeom>
        <a:solidFill>
          <a:schemeClr val="accent2">
            <a:hueOff val="-1197987"/>
            <a:satOff val="8241"/>
            <a:lumOff val="915"/>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s-ES" sz="1700" b="0" i="0" kern="1200" dirty="0"/>
            <a:t>Una capacidad incomparable orientada a los negocios.</a:t>
          </a:r>
          <a:endParaRPr lang="en-US" sz="1700" kern="1200" dirty="0"/>
        </a:p>
      </dsp:txBody>
      <dsp:txXfrm>
        <a:off x="45635" y="1639024"/>
        <a:ext cx="6401605" cy="843560"/>
      </dsp:txXfrm>
    </dsp:sp>
    <dsp:sp modelId="{F61BEAAE-01FF-458C-A031-701EBD5F3B72}">
      <dsp:nvSpPr>
        <dsp:cNvPr id="0" name=""/>
        <dsp:cNvSpPr/>
      </dsp:nvSpPr>
      <dsp:spPr>
        <a:xfrm>
          <a:off x="0" y="2577180"/>
          <a:ext cx="6492875" cy="934830"/>
        </a:xfrm>
        <a:prstGeom prst="roundRect">
          <a:avLst/>
        </a:prstGeom>
        <a:solidFill>
          <a:schemeClr val="accent2">
            <a:hueOff val="-2395974"/>
            <a:satOff val="16481"/>
            <a:lumOff val="1829"/>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s-ES" sz="1700" b="0" i="0" kern="1200" dirty="0"/>
            <a:t>Una hoja de datos que tendrá instrucciones sobre cómo hacer que las ventas digitales funcionen mejor. Un </a:t>
          </a:r>
          <a:r>
            <a:rPr lang="en-IE" sz="1700" b="0" i="0" kern="1200" dirty="0" err="1"/>
            <a:t>pronóstico</a:t>
          </a:r>
          <a:r>
            <a:rPr lang="en-IE" sz="1700" b="0" i="0" kern="1200" dirty="0"/>
            <a:t> </a:t>
          </a:r>
          <a:r>
            <a:rPr lang="es-ES" sz="1700" b="0" i="0" kern="1200" dirty="0"/>
            <a:t>exacto de las ventas con un mínimo margen de error</a:t>
          </a:r>
          <a:endParaRPr lang="en-US" sz="1700" kern="1200" dirty="0"/>
        </a:p>
      </dsp:txBody>
      <dsp:txXfrm>
        <a:off x="45635" y="2622815"/>
        <a:ext cx="6401605" cy="843560"/>
      </dsp:txXfrm>
    </dsp:sp>
    <dsp:sp modelId="{5440C0B8-6AF1-4914-8A22-F6EBD1FD39EC}">
      <dsp:nvSpPr>
        <dsp:cNvPr id="0" name=""/>
        <dsp:cNvSpPr/>
      </dsp:nvSpPr>
      <dsp:spPr>
        <a:xfrm>
          <a:off x="0" y="3560970"/>
          <a:ext cx="6492875" cy="934830"/>
        </a:xfrm>
        <a:prstGeom prst="roundRect">
          <a:avLst/>
        </a:prstGeom>
        <a:solidFill>
          <a:schemeClr val="accent2">
            <a:hueOff val="-3593961"/>
            <a:satOff val="24722"/>
            <a:lumOff val="2744"/>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s-ES" sz="1700" b="0" i="0" kern="1200" dirty="0"/>
            <a:t>El algoritmo con explicación lógica.</a:t>
          </a:r>
          <a:endParaRPr lang="en-US" sz="1700" kern="1200" dirty="0"/>
        </a:p>
      </dsp:txBody>
      <dsp:txXfrm>
        <a:off x="45635" y="3606605"/>
        <a:ext cx="6401605" cy="8435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3DFE01-1B1A-4C24-8478-4BA4033CA651}">
      <dsp:nvSpPr>
        <dsp:cNvPr id="0" name=""/>
        <dsp:cNvSpPr/>
      </dsp:nvSpPr>
      <dsp:spPr>
        <a:xfrm>
          <a:off x="824171" y="844109"/>
          <a:ext cx="1341562" cy="134156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8B290C0-B330-4D52-9EC4-E4A8E4549335}">
      <dsp:nvSpPr>
        <dsp:cNvPr id="0" name=""/>
        <dsp:cNvSpPr/>
      </dsp:nvSpPr>
      <dsp:spPr>
        <a:xfrm>
          <a:off x="4328" y="2698267"/>
          <a:ext cx="2981250" cy="15630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pPr>
          <a:r>
            <a:rPr lang="es-ES" sz="2000" b="0" i="0" kern="1200" dirty="0"/>
            <a:t>Este es un nuevo concepto de gestión empresarial que, según encuestas de marketing ordinarias, incluye ingeniería.</a:t>
          </a:r>
          <a:endParaRPr lang="en-US" sz="2000" kern="1200" dirty="0"/>
        </a:p>
      </dsp:txBody>
      <dsp:txXfrm>
        <a:off x="4328" y="2698267"/>
        <a:ext cx="2981250" cy="1563022"/>
      </dsp:txXfrm>
    </dsp:sp>
    <dsp:sp modelId="{80C53ECF-C560-41EF-905B-B39BD11493D2}">
      <dsp:nvSpPr>
        <dsp:cNvPr id="0" name=""/>
        <dsp:cNvSpPr/>
      </dsp:nvSpPr>
      <dsp:spPr>
        <a:xfrm>
          <a:off x="4327140" y="844109"/>
          <a:ext cx="1341562" cy="134156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0E98510C-069D-446D-A4C1-08FCB189735B}">
      <dsp:nvSpPr>
        <dsp:cNvPr id="0" name=""/>
        <dsp:cNvSpPr/>
      </dsp:nvSpPr>
      <dsp:spPr>
        <a:xfrm>
          <a:off x="3507296" y="2698267"/>
          <a:ext cx="2981250" cy="15630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pPr>
          <a:r>
            <a:rPr lang="es-ES" sz="1600" b="0" i="0" kern="1200" dirty="0"/>
            <a:t>Las encuestas de marketing normales y las técnicas de marketing, aunque efectivas, no son precisas en el momento de dirigir objetivos a la máxima capacidad, debido a la falta de ingeniería en sus medidas.</a:t>
          </a:r>
          <a:endParaRPr lang="en-US" sz="1600" kern="1200" dirty="0"/>
        </a:p>
      </dsp:txBody>
      <dsp:txXfrm>
        <a:off x="3507296" y="2698267"/>
        <a:ext cx="2981250" cy="156302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444479B-705B-4489-957E-7E8A228BDFA0}" type="datetime1">
              <a:rPr lang="en-US" smtClean="0"/>
              <a:t>7/3/2025</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253225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A38F49-B3E2-4BF0-BEC7-C30D34ABBB8D}" type="datetime1">
              <a:rPr lang="en-US" smtClean="0"/>
              <a:t>7/3/2025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759714002"/>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A38F49-B3E2-4BF0-BEC7-C30D34ABBB8D}" type="datetime1">
              <a:rPr lang="en-US" smtClean="0"/>
              <a:t>7/3/2025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13232671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A38F49-B3E2-4BF0-BEC7-C30D34ABBB8D}" type="datetime1">
              <a:rPr lang="en-US" smtClean="0"/>
              <a:t>7/3/2025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943188017"/>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A38F49-B3E2-4BF0-BEC7-C30D34ABBB8D}" type="datetime1">
              <a:rPr lang="en-US" smtClean="0"/>
              <a:t>7/3/2025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494555327"/>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A38F49-B3E2-4BF0-BEC7-C30D34ABBB8D}" type="datetime1">
              <a:rPr lang="en-US" smtClean="0"/>
              <a:t>7/3/2025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44408243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A38F49-B3E2-4BF0-BEC7-C30D34ABBB8D}" type="datetime1">
              <a:rPr lang="en-US" smtClean="0"/>
              <a:t>7/3/2025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182853140"/>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7B66AD-7C08-490A-ADA4-B47E10FB2407}" type="datetime1">
              <a:rPr lang="en-US" smtClean="0"/>
              <a:t>7/3/2025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520231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B95027-4255-49E7-9841-CD21BCC99996}" type="datetime1">
              <a:rPr lang="en-US" smtClean="0"/>
              <a:t>7/3/2025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550238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89F774-3FA6-43B8-9241-99959C8FD463}" type="datetime1">
              <a:rPr lang="en-US" smtClean="0"/>
              <a:t>7/3/2025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950816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504452-5DCC-4FE2-A5C9-8A5EF6714D65}" type="datetime1">
              <a:rPr lang="en-US" smtClean="0"/>
              <a:t>7/3/2025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082987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79ABC2-0180-4F3A-A895-A85BC724D472}" type="datetime1">
              <a:rPr lang="en-US" smtClean="0"/>
              <a:t>7/3/2025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964224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AEEA9BA-4E8F-439E-BEA4-91FBA01E3F5F}" type="datetime1">
              <a:rPr lang="en-US" smtClean="0"/>
              <a:t>7/3/2025</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204124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E15BF18-0007-481C-AA29-413124BC3EE7}" type="datetime1">
              <a:rPr lang="en-US" smtClean="0"/>
              <a:t>7/3/2025</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7094344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BE9870-3748-43AD-B547-02A075CB4A1D}" type="datetime1">
              <a:rPr lang="en-US" smtClean="0"/>
              <a:t>7/3/2025</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840672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8E7897-33C5-4F1A-9307-D068E37F3DC7}" type="datetime1">
              <a:rPr lang="en-US" smtClean="0"/>
              <a:t>7/3/2025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419604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2E171BA-CC09-47C8-A6DF-F5C5CB59CEEC}" type="datetime1">
              <a:rPr lang="en-US" smtClean="0"/>
              <a:t>7/3/2025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301509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bright="70000" contrast="-70000"/>
            <a:extLst>
              <a:ext uri="{BEBA8EAE-BF5A-486C-A8C5-ECC9F3942E4B}">
                <a14:imgProps xmlns:a14="http://schemas.microsoft.com/office/drawing/2010/main">
                  <a14:imgLayer r:embed="rId20">
                    <a14:imgEffect>
                      <a14:artisticPencilGrayscale/>
                    </a14:imgEffect>
                    <a14:imgEffect>
                      <a14:sharpenSoften amount="25000"/>
                    </a14:imgEffect>
                    <a14:imgEffect>
                      <a14:colorTemperature colorTemp="9885"/>
                    </a14:imgEffect>
                    <a14:imgEffect>
                      <a14:saturation sat="171000"/>
                    </a14:imgEffect>
                    <a14:imgEffect>
                      <a14:brightnessContrast bright="44000" contrast="100000"/>
                    </a14:imgEffect>
                  </a14:imgLayer>
                </a14:imgProps>
              </a:ext>
            </a:extLst>
          </a:blip>
          <a:srcRect/>
          <a:stretch>
            <a:fillRect/>
          </a:stretch>
        </a:blipFill>
        <a:effectLst/>
      </p:bgPr>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DA38F49-B3E2-4BF0-BEC7-C30D34ABBB8D}" type="datetime1">
              <a:rPr lang="en-US" smtClean="0"/>
              <a:t>7/3/2025</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0C12960-6E85-460F-B6E3-5B82CB31AF3D}" type="slidenum">
              <a:rPr lang="en-US" smtClean="0"/>
              <a:t>‹#›</a:t>
            </a:fld>
            <a:endParaRPr lang="en-US"/>
          </a:p>
        </p:txBody>
      </p:sp>
    </p:spTree>
    <p:extLst>
      <p:ext uri="{BB962C8B-B14F-4D97-AF65-F5344CB8AC3E}">
        <p14:creationId xmlns:p14="http://schemas.microsoft.com/office/powerpoint/2010/main" val="1178145721"/>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 id="2147483713" r:id="rId13"/>
    <p:sldLayoutId id="2147483714" r:id="rId14"/>
    <p:sldLayoutId id="2147483715" r:id="rId15"/>
    <p:sldLayoutId id="2147483716" r:id="rId16"/>
    <p:sldLayoutId id="2147483717" r:id="rId17"/>
  </p:sldLayoutIdLst>
  <p:hf sldNum="0" hdr="0" ft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5.jfif"/><Relationship Id="rId2" Type="http://schemas.openxmlformats.org/officeDocument/2006/relationships/image" Target="../media/image14.jf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7.jfif"/><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f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9B4491-6D18-17F6-A817-FE6C70EA7865}"/>
              </a:ext>
            </a:extLst>
          </p:cNvPr>
          <p:cNvSpPr>
            <a:spLocks noGrp="1"/>
          </p:cNvSpPr>
          <p:nvPr>
            <p:ph type="ctrTitle"/>
          </p:nvPr>
        </p:nvSpPr>
        <p:spPr>
          <a:xfrm>
            <a:off x="2253785" y="1380068"/>
            <a:ext cx="5428432" cy="2616199"/>
          </a:xfrm>
        </p:spPr>
        <p:txBody>
          <a:bodyPr>
            <a:normAutofit/>
          </a:bodyPr>
          <a:lstStyle/>
          <a:p>
            <a:r>
              <a:rPr lang="en-US" sz="2800" dirty="0" err="1">
                <a:solidFill>
                  <a:schemeClr val="accent6">
                    <a:lumMod val="75000"/>
                  </a:schemeClr>
                </a:solidFill>
                <a:latin typeface="Rockwell Extra Bold" panose="02060903040505020403" pitchFamily="18" charset="0"/>
              </a:rPr>
              <a:t>Algorithmic</a:t>
            </a:r>
            <a:r>
              <a:rPr lang="en-US" sz="2800" dirty="0" err="1">
                <a:latin typeface="Rockwell Extra Bold" panose="02060903040505020403" pitchFamily="18" charset="0"/>
              </a:rPr>
              <a:t>Engineering</a:t>
            </a:r>
            <a:r>
              <a:rPr lang="en-US" sz="2800" dirty="0">
                <a:latin typeface="Rockwell Extra Bold" panose="02060903040505020403" pitchFamily="18" charset="0"/>
              </a:rPr>
              <a:t> Marketing</a:t>
            </a:r>
            <a:endParaRPr lang="en-GB" sz="2800" dirty="0">
              <a:latin typeface="Rockwell Extra Bold" panose="02060903040505020403" pitchFamily="18" charset="0"/>
            </a:endParaRPr>
          </a:p>
        </p:txBody>
      </p:sp>
      <p:sp>
        <p:nvSpPr>
          <p:cNvPr id="3" name="Subtitle 2">
            <a:extLst>
              <a:ext uri="{FF2B5EF4-FFF2-40B4-BE49-F238E27FC236}">
                <a16:creationId xmlns:a16="http://schemas.microsoft.com/office/drawing/2014/main" id="{FCAFB052-9725-61C4-0D06-599C68DC1A63}"/>
              </a:ext>
            </a:extLst>
          </p:cNvPr>
          <p:cNvSpPr>
            <a:spLocks noGrp="1"/>
          </p:cNvSpPr>
          <p:nvPr>
            <p:ph type="subTitle" idx="1"/>
          </p:nvPr>
        </p:nvSpPr>
        <p:spPr>
          <a:xfrm>
            <a:off x="3151573" y="3996267"/>
            <a:ext cx="4530644" cy="1139151"/>
          </a:xfrm>
        </p:spPr>
        <p:txBody>
          <a:bodyPr>
            <a:normAutofit/>
          </a:bodyPr>
          <a:lstStyle/>
          <a:p>
            <a:r>
              <a:rPr lang="en-US">
                <a:latin typeface="Rockwell Extra Bold" panose="02060903040505020403" pitchFamily="18" charset="0"/>
              </a:rPr>
              <a:t>An algorithm to change your life </a:t>
            </a:r>
            <a:endParaRPr lang="en-GB" dirty="0">
              <a:latin typeface="Rockwell Extra Bold" panose="02060903040505020403" pitchFamily="18" charset="0"/>
            </a:endParaRPr>
          </a:p>
        </p:txBody>
      </p:sp>
      <p:pic>
        <p:nvPicPr>
          <p:cNvPr id="4" name="Picture 3" descr="A colorful light bulb with business icons">
            <a:extLst>
              <a:ext uri="{FF2B5EF4-FFF2-40B4-BE49-F238E27FC236}">
                <a16:creationId xmlns:a16="http://schemas.microsoft.com/office/drawing/2014/main" id="{C081A5F3-5742-1ACC-7240-9B314ED69EA5}"/>
              </a:ext>
            </a:extLst>
          </p:cNvPr>
          <p:cNvPicPr>
            <a:picLocks noChangeAspect="1"/>
          </p:cNvPicPr>
          <p:nvPr/>
        </p:nvPicPr>
        <p:blipFill>
          <a:blip r:embed="rId2"/>
          <a:srcRect l="27646" r="30873" b="1"/>
          <a:stretch/>
        </p:blipFill>
        <p:spPr>
          <a:xfrm>
            <a:off x="8127998" y="10"/>
            <a:ext cx="4064001" cy="6857990"/>
          </a:xfrm>
          <a:prstGeom prst="rect">
            <a:avLst/>
          </a:prstGeom>
        </p:spPr>
      </p:pic>
    </p:spTree>
    <p:extLst>
      <p:ext uri="{BB962C8B-B14F-4D97-AF65-F5344CB8AC3E}">
        <p14:creationId xmlns:p14="http://schemas.microsoft.com/office/powerpoint/2010/main" val="42421589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4C52C56-BEF2-4E22-8C8E-A7AC96B03A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42285737-90EE-47DC-AC80-8AE156B11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AB337CEE-A826-0638-25D1-C41C89D5CB42}"/>
              </a:ext>
            </a:extLst>
          </p:cNvPr>
          <p:cNvSpPr>
            <a:spLocks noGrp="1"/>
          </p:cNvSpPr>
          <p:nvPr>
            <p:ph type="title"/>
          </p:nvPr>
        </p:nvSpPr>
        <p:spPr>
          <a:xfrm>
            <a:off x="535021" y="685800"/>
            <a:ext cx="2639962" cy="5105400"/>
          </a:xfrm>
        </p:spPr>
        <p:txBody>
          <a:bodyPr>
            <a:normAutofit/>
          </a:bodyPr>
          <a:lstStyle/>
          <a:p>
            <a:r>
              <a:rPr lang="en-US" sz="2200" dirty="0" err="1">
                <a:solidFill>
                  <a:srgbClr val="FFFFFF"/>
                </a:solidFill>
                <a:latin typeface="Rockwell Extra Bold" panose="02060903040505020403" pitchFamily="18" charset="0"/>
              </a:rPr>
              <a:t>Porque</a:t>
            </a:r>
            <a:r>
              <a:rPr lang="en-US" sz="2200" dirty="0">
                <a:solidFill>
                  <a:srgbClr val="FFFFFF"/>
                </a:solidFill>
                <a:latin typeface="Rockwell Extra Bold" panose="02060903040505020403" pitchFamily="18" charset="0"/>
              </a:rPr>
              <a:t> </a:t>
            </a:r>
            <a:r>
              <a:rPr lang="en-US" sz="2200" dirty="0" err="1">
                <a:solidFill>
                  <a:srgbClr val="FFFFFF"/>
                </a:solidFill>
                <a:latin typeface="Rockwell Extra Bold" panose="02060903040505020403" pitchFamily="18" charset="0"/>
              </a:rPr>
              <a:t>diferir</a:t>
            </a:r>
            <a:r>
              <a:rPr lang="en-US" sz="2200" dirty="0">
                <a:solidFill>
                  <a:srgbClr val="FFFFFF"/>
                </a:solidFill>
                <a:latin typeface="Rockwell Extra Bold" panose="02060903040505020403" pitchFamily="18" charset="0"/>
              </a:rPr>
              <a:t> de la </a:t>
            </a:r>
            <a:r>
              <a:rPr lang="en-US" sz="2200" dirty="0" err="1">
                <a:solidFill>
                  <a:srgbClr val="FFFFFF"/>
                </a:solidFill>
                <a:latin typeface="Rockwell Extra Bold" panose="02060903040505020403" pitchFamily="18" charset="0"/>
              </a:rPr>
              <a:t>competencia</a:t>
            </a:r>
            <a:r>
              <a:rPr lang="en-US" sz="2200" dirty="0">
                <a:solidFill>
                  <a:srgbClr val="FFFFFF"/>
                </a:solidFill>
                <a:latin typeface="Rockwell Extra Bold" panose="02060903040505020403" pitchFamily="18" charset="0"/>
              </a:rPr>
              <a:t>?</a:t>
            </a:r>
            <a:endParaRPr lang="en-GB" sz="2200" dirty="0">
              <a:solidFill>
                <a:srgbClr val="FFFFFF"/>
              </a:solidFill>
              <a:latin typeface="Rockwell Extra Bold" panose="02060903040505020403" pitchFamily="18" charset="0"/>
            </a:endParaRPr>
          </a:p>
        </p:txBody>
      </p:sp>
      <p:grpSp>
        <p:nvGrpSpPr>
          <p:cNvPr id="13" name="Group 12">
            <a:extLst>
              <a:ext uri="{FF2B5EF4-FFF2-40B4-BE49-F238E27FC236}">
                <a16:creationId xmlns:a16="http://schemas.microsoft.com/office/drawing/2014/main" id="{B57BDC17-F1B3-455F-BBF1-680AA1F25C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14" name="Freeform 6">
              <a:extLst>
                <a:ext uri="{FF2B5EF4-FFF2-40B4-BE49-F238E27FC236}">
                  <a16:creationId xmlns:a16="http://schemas.microsoft.com/office/drawing/2014/main" id="{64E2FA9A-FEF7-4501-B0EB-5E45EDD217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GB"/>
            </a:p>
          </p:txBody>
        </p:sp>
        <p:sp>
          <p:nvSpPr>
            <p:cNvPr id="15" name="Freeform 7">
              <a:extLst>
                <a:ext uri="{FF2B5EF4-FFF2-40B4-BE49-F238E27FC236}">
                  <a16:creationId xmlns:a16="http://schemas.microsoft.com/office/drawing/2014/main" id="{BC38192B-B4CB-47D4-A3B1-10010247F1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GB"/>
            </a:p>
          </p:txBody>
        </p:sp>
        <p:sp>
          <p:nvSpPr>
            <p:cNvPr id="16" name="Freeform 8">
              <a:extLst>
                <a:ext uri="{FF2B5EF4-FFF2-40B4-BE49-F238E27FC236}">
                  <a16:creationId xmlns:a16="http://schemas.microsoft.com/office/drawing/2014/main" id="{96330E33-E171-4B0F-82B5-AF7230399B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GB"/>
            </a:p>
          </p:txBody>
        </p:sp>
        <p:sp>
          <p:nvSpPr>
            <p:cNvPr id="17" name="Freeform 9">
              <a:extLst>
                <a:ext uri="{FF2B5EF4-FFF2-40B4-BE49-F238E27FC236}">
                  <a16:creationId xmlns:a16="http://schemas.microsoft.com/office/drawing/2014/main" id="{332B1723-69BF-42D7-B757-0FA059E15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GB"/>
            </a:p>
          </p:txBody>
        </p:sp>
        <p:sp>
          <p:nvSpPr>
            <p:cNvPr id="18" name="Freeform 10">
              <a:extLst>
                <a:ext uri="{FF2B5EF4-FFF2-40B4-BE49-F238E27FC236}">
                  <a16:creationId xmlns:a16="http://schemas.microsoft.com/office/drawing/2014/main" id="{F115D62D-1E96-48D1-A78D-D370A0BFB9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GB"/>
            </a:p>
          </p:txBody>
        </p:sp>
        <p:sp>
          <p:nvSpPr>
            <p:cNvPr id="19" name="Freeform 11">
              <a:extLst>
                <a:ext uri="{FF2B5EF4-FFF2-40B4-BE49-F238E27FC236}">
                  <a16:creationId xmlns:a16="http://schemas.microsoft.com/office/drawing/2014/main" id="{91C2876A-169D-4822-A766-C00578C88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GB"/>
            </a:p>
          </p:txBody>
        </p:sp>
      </p:grpSp>
      <p:graphicFrame>
        <p:nvGraphicFramePr>
          <p:cNvPr id="5" name="Content Placeholder 2">
            <a:extLst>
              <a:ext uri="{FF2B5EF4-FFF2-40B4-BE49-F238E27FC236}">
                <a16:creationId xmlns:a16="http://schemas.microsoft.com/office/drawing/2014/main" id="{EBF2FF82-329D-C98F-2F31-7090F9E4A847}"/>
              </a:ext>
            </a:extLst>
          </p:cNvPr>
          <p:cNvGraphicFramePr>
            <a:graphicFrameLocks noGrp="1"/>
          </p:cNvGraphicFramePr>
          <p:nvPr>
            <p:ph idx="1"/>
            <p:extLst>
              <p:ext uri="{D42A27DB-BD31-4B8C-83A1-F6EECF244321}">
                <p14:modId xmlns:p14="http://schemas.microsoft.com/office/powerpoint/2010/main" val="117082876"/>
              </p:ext>
            </p:extLst>
          </p:nvPr>
        </p:nvGraphicFramePr>
        <p:xfrm>
          <a:off x="5010150" y="685800"/>
          <a:ext cx="6492875"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83934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65E99-8D6B-9148-AC7A-57B19A468F7A}"/>
              </a:ext>
            </a:extLst>
          </p:cNvPr>
          <p:cNvSpPr>
            <a:spLocks noGrp="1"/>
          </p:cNvSpPr>
          <p:nvPr>
            <p:ph type="title"/>
          </p:nvPr>
        </p:nvSpPr>
        <p:spPr/>
        <p:txBody>
          <a:bodyPr/>
          <a:lstStyle/>
          <a:p>
            <a:r>
              <a:rPr lang="en-US" dirty="0">
                <a:latin typeface="Rockwell Extra Bold" panose="02060903040505020403" pitchFamily="18" charset="0"/>
              </a:rPr>
              <a:t>Ventas </a:t>
            </a:r>
            <a:r>
              <a:rPr lang="en-US" dirty="0" err="1">
                <a:latin typeface="Rockwell Extra Bold" panose="02060903040505020403" pitchFamily="18" charset="0"/>
              </a:rPr>
              <a:t>Digitales</a:t>
            </a:r>
            <a:endParaRPr lang="en-GB" dirty="0">
              <a:latin typeface="Rockwell Extra Bold" panose="02060903040505020403" pitchFamily="18" charset="0"/>
            </a:endParaRPr>
          </a:p>
        </p:txBody>
      </p:sp>
      <p:sp>
        <p:nvSpPr>
          <p:cNvPr id="3" name="Content Placeholder 2">
            <a:extLst>
              <a:ext uri="{FF2B5EF4-FFF2-40B4-BE49-F238E27FC236}">
                <a16:creationId xmlns:a16="http://schemas.microsoft.com/office/drawing/2014/main" id="{AF51559E-BCFF-498A-8DF6-816FC1FE6505}"/>
              </a:ext>
            </a:extLst>
          </p:cNvPr>
          <p:cNvSpPr>
            <a:spLocks noGrp="1"/>
          </p:cNvSpPr>
          <p:nvPr>
            <p:ph idx="1"/>
          </p:nvPr>
        </p:nvSpPr>
        <p:spPr/>
        <p:txBody>
          <a:bodyPr>
            <a:normAutofit/>
          </a:bodyPr>
          <a:lstStyle/>
          <a:p>
            <a:pPr marL="283464" indent="-283464">
              <a:spcBef>
                <a:spcPts val="576"/>
              </a:spcBef>
              <a:buFont typeface="Arial" panose="020B0604020202020204" pitchFamily="34" charset="0"/>
              <a:buChar char="•"/>
            </a:pPr>
            <a:r>
              <a:rPr lang="es-ES" b="1" dirty="0"/>
              <a:t>Las ventas digitales han transformado nuestro mundo. Los avances en las tecnologías de internet han mejorado su funcionalidad, lo que ha llevado a las empresas a adaptarse para seguir siendo accesibles y fáciles de usar para los clientes.</a:t>
            </a:r>
          </a:p>
          <a:p>
            <a:pPr marL="283464" indent="-283464">
              <a:spcBef>
                <a:spcPts val="576"/>
              </a:spcBef>
              <a:buFont typeface="Arial" panose="020B0604020202020204" pitchFamily="34" charset="0"/>
              <a:buChar char="•"/>
            </a:pPr>
            <a:r>
              <a:rPr lang="es-ES" b="1" dirty="0"/>
              <a:t>Actualmente, las ventas digitales representan una parte significativa de todas las ventas, en gran parte debido a la facilidad de acceso que tienen los clientes a la información.</a:t>
            </a:r>
            <a:endParaRPr lang="en-GB" b="1" dirty="0">
              <a:latin typeface="Rockwell Extra Bold" panose="02060903040505020403" pitchFamily="18" charset="0"/>
            </a:endParaRPr>
          </a:p>
        </p:txBody>
      </p:sp>
    </p:spTree>
    <p:extLst>
      <p:ext uri="{BB962C8B-B14F-4D97-AF65-F5344CB8AC3E}">
        <p14:creationId xmlns:p14="http://schemas.microsoft.com/office/powerpoint/2010/main" val="34141693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2DCEB-87D0-043A-1B51-CF98FE6B270B}"/>
              </a:ext>
            </a:extLst>
          </p:cNvPr>
          <p:cNvSpPr>
            <a:spLocks noGrp="1"/>
          </p:cNvSpPr>
          <p:nvPr>
            <p:ph type="title"/>
          </p:nvPr>
        </p:nvSpPr>
        <p:spPr>
          <a:xfrm>
            <a:off x="1484311" y="685800"/>
            <a:ext cx="10018713" cy="1752599"/>
          </a:xfrm>
        </p:spPr>
        <p:txBody>
          <a:bodyPr>
            <a:normAutofit/>
          </a:bodyPr>
          <a:lstStyle/>
          <a:p>
            <a:r>
              <a:rPr lang="en-US" dirty="0" err="1">
                <a:latin typeface="Rockwell Extra Bold" panose="02060903040505020403" pitchFamily="18" charset="0"/>
              </a:rPr>
              <a:t>Probabilidad</a:t>
            </a:r>
            <a:r>
              <a:rPr lang="en-US" dirty="0">
                <a:latin typeface="Rockwell Extra Bold" panose="02060903040505020403" pitchFamily="18" charset="0"/>
              </a:rPr>
              <a:t> y </a:t>
            </a:r>
            <a:r>
              <a:rPr lang="en-IE" dirty="0" err="1">
                <a:latin typeface="Rockwell Extra Bold" panose="02060903040505020403" pitchFamily="18" charset="0"/>
              </a:rPr>
              <a:t>Estadística</a:t>
            </a:r>
            <a:endParaRPr lang="en-GB" dirty="0">
              <a:latin typeface="Rockwell Extra Bold" panose="02060903040505020403" pitchFamily="18" charset="0"/>
            </a:endParaRPr>
          </a:p>
        </p:txBody>
      </p:sp>
      <p:pic>
        <p:nvPicPr>
          <p:cNvPr id="5" name="Picture 4" descr="A diagram of statistics and statistics&#10;&#10;AI-generated content may be incorrect.">
            <a:extLst>
              <a:ext uri="{FF2B5EF4-FFF2-40B4-BE49-F238E27FC236}">
                <a16:creationId xmlns:a16="http://schemas.microsoft.com/office/drawing/2014/main" id="{F2F6EC42-CF6D-BDDD-1A12-CC629D08229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29711" y="2666998"/>
            <a:ext cx="4539311" cy="3124201"/>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pic>
      <p:sp>
        <p:nvSpPr>
          <p:cNvPr id="3" name="Content Placeholder 2">
            <a:extLst>
              <a:ext uri="{FF2B5EF4-FFF2-40B4-BE49-F238E27FC236}">
                <a16:creationId xmlns:a16="http://schemas.microsoft.com/office/drawing/2014/main" id="{4C031230-0C65-558B-834D-4481B50E6D99}"/>
              </a:ext>
            </a:extLst>
          </p:cNvPr>
          <p:cNvSpPr>
            <a:spLocks noGrp="1"/>
          </p:cNvSpPr>
          <p:nvPr>
            <p:ph idx="1"/>
          </p:nvPr>
        </p:nvSpPr>
        <p:spPr>
          <a:xfrm>
            <a:off x="6016336" y="2666999"/>
            <a:ext cx="5486687" cy="3124201"/>
          </a:xfrm>
        </p:spPr>
        <p:txBody>
          <a:bodyPr anchor="t">
            <a:normAutofit lnSpcReduction="10000"/>
          </a:bodyPr>
          <a:lstStyle/>
          <a:p>
            <a:pPr marL="283464" indent="-283464">
              <a:lnSpc>
                <a:spcPct val="90000"/>
              </a:lnSpc>
              <a:spcBef>
                <a:spcPts val="408"/>
              </a:spcBef>
              <a:buFont typeface="Arial" panose="020B0604020202020204" pitchFamily="34" charset="0"/>
              <a:buChar char="•"/>
            </a:pPr>
            <a:r>
              <a:rPr lang="es-ES" sz="1600" dirty="0"/>
              <a:t>Aunque las ventas pueden variar con el tiempo, hay señales confiables de tendencias consistentes. Un ejemplo sencillo demuestra que el sector de la hospitalidad pasa por temporadas altas y bajas.</a:t>
            </a:r>
          </a:p>
          <a:p>
            <a:pPr marL="283464" indent="-283464">
              <a:lnSpc>
                <a:spcPct val="90000"/>
              </a:lnSpc>
              <a:spcBef>
                <a:spcPts val="408"/>
              </a:spcBef>
              <a:buFont typeface="Arial" panose="020B0604020202020204" pitchFamily="34" charset="0"/>
              <a:buChar char="•"/>
            </a:pPr>
            <a:r>
              <a:rPr lang="es-ES" sz="1600" dirty="0"/>
              <a:t>Aprovechamos estos indicadores tanto para eventos regulares como únicos, lo que mejora nuestra comprensión de la información. Por ejemplo, podemos evaluar el número de habitaciones vendidas en comparación con las no vendidas dentro de un período específico. Al tener en cuenta diferentes elementos como la categoría de la habitación, los precios de cada reserva y los servicios complementarios, podemos transformar estos datos en valiosas percepciones cuantitativas y cualitativas, guiándonos hacia indicadores significativos.</a:t>
            </a:r>
            <a:endParaRPr lang="en-GB" sz="1600" dirty="0">
              <a:latin typeface="+mj-lt"/>
            </a:endParaRPr>
          </a:p>
        </p:txBody>
      </p:sp>
    </p:spTree>
    <p:extLst>
      <p:ext uri="{BB962C8B-B14F-4D97-AF65-F5344CB8AC3E}">
        <p14:creationId xmlns:p14="http://schemas.microsoft.com/office/powerpoint/2010/main" val="32532402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296CB-35E7-6706-583A-E44123D0D8FE}"/>
              </a:ext>
            </a:extLst>
          </p:cNvPr>
          <p:cNvSpPr>
            <a:spLocks noGrp="1"/>
          </p:cNvSpPr>
          <p:nvPr>
            <p:ph type="title"/>
          </p:nvPr>
        </p:nvSpPr>
        <p:spPr/>
        <p:txBody>
          <a:bodyPr/>
          <a:lstStyle/>
          <a:p>
            <a:r>
              <a:rPr lang="en-US" dirty="0">
                <a:latin typeface="Rockwell Extra Bold" panose="02060903040505020403" pitchFamily="18" charset="0"/>
              </a:rPr>
              <a:t>ROI</a:t>
            </a:r>
            <a:endParaRPr lang="en-GB" dirty="0">
              <a:latin typeface="Rockwell Extra Bold" panose="02060903040505020403" pitchFamily="18" charset="0"/>
            </a:endParaRPr>
          </a:p>
        </p:txBody>
      </p:sp>
      <p:sp>
        <p:nvSpPr>
          <p:cNvPr id="3" name="Content Placeholder 2">
            <a:extLst>
              <a:ext uri="{FF2B5EF4-FFF2-40B4-BE49-F238E27FC236}">
                <a16:creationId xmlns:a16="http://schemas.microsoft.com/office/drawing/2014/main" id="{F35C2077-7CF5-CBE1-8682-E86266370337}"/>
              </a:ext>
            </a:extLst>
          </p:cNvPr>
          <p:cNvSpPr>
            <a:spLocks noGrp="1"/>
          </p:cNvSpPr>
          <p:nvPr>
            <p:ph idx="1"/>
          </p:nvPr>
        </p:nvSpPr>
        <p:spPr/>
        <p:txBody>
          <a:bodyPr/>
          <a:lstStyle/>
          <a:p>
            <a:pPr marL="283464" indent="-283464">
              <a:spcBef>
                <a:spcPts val="576"/>
              </a:spcBef>
              <a:buFont typeface="Arial" panose="020B0604020202020204" pitchFamily="34" charset="0"/>
              <a:buChar char="•"/>
            </a:pPr>
            <a:r>
              <a:rPr lang="en-GB" sz="2400" dirty="0">
                <a:solidFill>
                  <a:srgbClr val="000000"/>
                </a:solidFill>
                <a:effectLst/>
                <a:latin typeface="Corbel" panose="020B0503020204020204" pitchFamily="34" charset="0"/>
              </a:rPr>
              <a:t>ROI (Return on Investment) </a:t>
            </a:r>
            <a:r>
              <a:rPr lang="es-ES" dirty="0"/>
              <a:t>denota el tiempo que se tarda en recuperar su inversión inicial.</a:t>
            </a:r>
          </a:p>
          <a:p>
            <a:pPr marL="283464" indent="-283464">
              <a:spcBef>
                <a:spcPts val="576"/>
              </a:spcBef>
              <a:buFont typeface="Arial" panose="020B0604020202020204" pitchFamily="34" charset="0"/>
              <a:buChar char="•"/>
            </a:pPr>
            <a:r>
              <a:rPr lang="es-ES" dirty="0"/>
              <a:t>El ROI puede variar dependiendo de la empresa y su capacidad para aumentar las ventas dentro de un período específico.</a:t>
            </a:r>
          </a:p>
          <a:p>
            <a:pPr marL="283464" indent="-283464">
              <a:spcBef>
                <a:spcPts val="576"/>
              </a:spcBef>
              <a:buFont typeface="Arial" panose="020B0604020202020204" pitchFamily="34" charset="0"/>
              <a:buChar char="•"/>
            </a:pPr>
            <a:r>
              <a:rPr lang="es-ES" dirty="0"/>
              <a:t>En este caso, la organización puede esperar un posible aumento en las utilidades que podría ser hasta el doble.</a:t>
            </a:r>
            <a:endParaRPr lang="en-US" dirty="0"/>
          </a:p>
        </p:txBody>
      </p:sp>
    </p:spTree>
    <p:extLst>
      <p:ext uri="{BB962C8B-B14F-4D97-AF65-F5344CB8AC3E}">
        <p14:creationId xmlns:p14="http://schemas.microsoft.com/office/powerpoint/2010/main" val="25724588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A574F-091B-F859-97DF-6EE19333DCCE}"/>
              </a:ext>
            </a:extLst>
          </p:cNvPr>
          <p:cNvSpPr>
            <a:spLocks noGrp="1"/>
          </p:cNvSpPr>
          <p:nvPr>
            <p:ph type="title"/>
          </p:nvPr>
        </p:nvSpPr>
        <p:spPr/>
        <p:txBody>
          <a:bodyPr/>
          <a:lstStyle/>
          <a:p>
            <a:r>
              <a:rPr lang="en-US" dirty="0" err="1">
                <a:latin typeface="Rockwell Extra Bold" panose="02060903040505020403" pitchFamily="18" charset="0"/>
              </a:rPr>
              <a:t>Modelo</a:t>
            </a:r>
            <a:r>
              <a:rPr lang="en-US" dirty="0">
                <a:latin typeface="Rockwell Extra Bold" panose="02060903040505020403" pitchFamily="18" charset="0"/>
              </a:rPr>
              <a:t> de Negocios</a:t>
            </a:r>
            <a:endParaRPr lang="en-GB" dirty="0">
              <a:latin typeface="Rockwell Extra Bold" panose="02060903040505020403" pitchFamily="18" charset="0"/>
            </a:endParaRPr>
          </a:p>
        </p:txBody>
      </p:sp>
      <p:sp>
        <p:nvSpPr>
          <p:cNvPr id="3" name="Content Placeholder 2">
            <a:extLst>
              <a:ext uri="{FF2B5EF4-FFF2-40B4-BE49-F238E27FC236}">
                <a16:creationId xmlns:a16="http://schemas.microsoft.com/office/drawing/2014/main" id="{5A035DAB-011D-07F4-3E65-4E661A17E1C1}"/>
              </a:ext>
            </a:extLst>
          </p:cNvPr>
          <p:cNvSpPr>
            <a:spLocks noGrp="1"/>
          </p:cNvSpPr>
          <p:nvPr>
            <p:ph idx="1"/>
          </p:nvPr>
        </p:nvSpPr>
        <p:spPr/>
        <p:txBody>
          <a:bodyPr>
            <a:normAutofit fontScale="92500" lnSpcReduction="10000"/>
          </a:bodyPr>
          <a:lstStyle/>
          <a:p>
            <a:pPr marL="283464" indent="-283464">
              <a:spcBef>
                <a:spcPts val="576"/>
              </a:spcBef>
              <a:buFont typeface="Arial" panose="020B0604020202020204" pitchFamily="34" charset="0"/>
              <a:buChar char="•"/>
            </a:pPr>
            <a:r>
              <a:rPr lang="es-ES" dirty="0"/>
              <a:t>Típicamente, cada negocio busca identificar un mercado objetivo, lo que implica seleccionar entre la amplia gama de segmentación del mercado para encontrar productos que satisfagan la demanda del consumidor. Por ejemplo, factores como la capacidad de las habitaciones de hotel, su tamaño y características adicionales pueden influir en esta selección.</a:t>
            </a:r>
          </a:p>
          <a:p>
            <a:pPr marL="283464" indent="-283464">
              <a:spcBef>
                <a:spcPts val="576"/>
              </a:spcBef>
              <a:buFont typeface="Arial" panose="020B0604020202020204" pitchFamily="34" charset="0"/>
              <a:buChar char="•"/>
            </a:pPr>
            <a:r>
              <a:rPr lang="es-ES" dirty="0"/>
              <a:t>Este proceso tiene como objetivo mejorar la alineación entre el suministro de productos y la satisfacción del consumidor, en última instancia, aumentando las ventas a través de mejoras en las estrategias de ventas digitales que una empresa puede implementar.</a:t>
            </a:r>
            <a:endParaRPr lang="en-GB" dirty="0"/>
          </a:p>
        </p:txBody>
      </p:sp>
    </p:spTree>
    <p:extLst>
      <p:ext uri="{BB962C8B-B14F-4D97-AF65-F5344CB8AC3E}">
        <p14:creationId xmlns:p14="http://schemas.microsoft.com/office/powerpoint/2010/main" val="40621180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E9158-7676-B290-40F6-5A825DD11FF1}"/>
              </a:ext>
            </a:extLst>
          </p:cNvPr>
          <p:cNvSpPr>
            <a:spLocks noGrp="1"/>
          </p:cNvSpPr>
          <p:nvPr>
            <p:ph type="title"/>
          </p:nvPr>
        </p:nvSpPr>
        <p:spPr>
          <a:xfrm>
            <a:off x="1484312" y="685800"/>
            <a:ext cx="5747778" cy="1752599"/>
          </a:xfrm>
        </p:spPr>
        <p:txBody>
          <a:bodyPr>
            <a:normAutofit/>
          </a:bodyPr>
          <a:lstStyle/>
          <a:p>
            <a:r>
              <a:rPr lang="en-US" dirty="0">
                <a:latin typeface="Rockwell Extra Bold" panose="02060903040505020403" pitchFamily="18" charset="0"/>
              </a:rPr>
              <a:t>Marketing</a:t>
            </a:r>
            <a:endParaRPr lang="en-GB" dirty="0">
              <a:latin typeface="Rockwell Extra Bold" panose="02060903040505020403" pitchFamily="18" charset="0"/>
            </a:endParaRPr>
          </a:p>
        </p:txBody>
      </p:sp>
      <p:sp>
        <p:nvSpPr>
          <p:cNvPr id="3" name="Content Placeholder 2">
            <a:extLst>
              <a:ext uri="{FF2B5EF4-FFF2-40B4-BE49-F238E27FC236}">
                <a16:creationId xmlns:a16="http://schemas.microsoft.com/office/drawing/2014/main" id="{2DB35A13-BD32-6562-E424-2566100B1719}"/>
              </a:ext>
            </a:extLst>
          </p:cNvPr>
          <p:cNvSpPr>
            <a:spLocks noGrp="1"/>
          </p:cNvSpPr>
          <p:nvPr>
            <p:ph idx="1"/>
          </p:nvPr>
        </p:nvSpPr>
        <p:spPr>
          <a:xfrm>
            <a:off x="1484311" y="2666999"/>
            <a:ext cx="5747778" cy="3124201"/>
          </a:xfrm>
        </p:spPr>
        <p:txBody>
          <a:bodyPr>
            <a:normAutofit fontScale="85000" lnSpcReduction="10000"/>
          </a:bodyPr>
          <a:lstStyle/>
          <a:p>
            <a:pPr marL="283464" indent="-283464">
              <a:lnSpc>
                <a:spcPct val="90000"/>
              </a:lnSpc>
              <a:spcBef>
                <a:spcPts val="360"/>
              </a:spcBef>
              <a:buFont typeface="Arial" panose="020B0604020202020204" pitchFamily="34" charset="0"/>
              <a:buChar char="•"/>
            </a:pPr>
            <a:r>
              <a:rPr lang="es-ES" sz="1500" dirty="0"/>
              <a:t>Esto incluye todos los factores que los clientes potenciales probablemente evaluarán. Estos criterios comprenden varios elementos, y diferentes estrategias de marketing afectarán cómo se presentan las ofertas en el mercado para atraer tanto a los consumidores como a los dueños de negocios.</a:t>
            </a:r>
          </a:p>
          <a:p>
            <a:pPr marL="283464" indent="-283464">
              <a:lnSpc>
                <a:spcPct val="90000"/>
              </a:lnSpc>
              <a:spcBef>
                <a:spcPts val="360"/>
              </a:spcBef>
              <a:buFont typeface="Arial" panose="020B0604020202020204" pitchFamily="34" charset="0"/>
              <a:buChar char="•"/>
            </a:pPr>
            <a:r>
              <a:rPr lang="es-ES" sz="1700" dirty="0"/>
              <a:t>En el proceso de toma de decisiones respecto al modelo de negocio, es esencial considerar tanto los factores internos como externos para asegurar que la organización pueda cumplir con la mayoría de las capacidades de suministro requeridas para satisfacer las necesidades de los clientes potenciales y responder eficazmente a la demanda del mercado.</a:t>
            </a:r>
          </a:p>
          <a:p>
            <a:pPr marL="283464" indent="-283464">
              <a:lnSpc>
                <a:spcPct val="90000"/>
              </a:lnSpc>
              <a:spcBef>
                <a:spcPts val="360"/>
              </a:spcBef>
              <a:buFont typeface="Arial" panose="020B0604020202020204" pitchFamily="34" charset="0"/>
              <a:buChar char="•"/>
            </a:pPr>
            <a:r>
              <a:rPr lang="es-ES" sz="1700" dirty="0"/>
              <a:t>Las tendencias del mercado pueden ser monitoreadas de manera consistente, y a través del uso de análisis estadístico, podemos obtener información sobre la dinámica del mercado y predecir cómo puede cambiar la segmentación de productos según lo que la organización tenga disponible.</a:t>
            </a:r>
            <a:endParaRPr lang="en-GB" sz="1700" dirty="0"/>
          </a:p>
        </p:txBody>
      </p:sp>
      <p:pic>
        <p:nvPicPr>
          <p:cNvPr id="7" name="Picture 6" descr="A person holding a bottle of wine&#10;&#10;AI-generated content may be incorrect.">
            <a:extLst>
              <a:ext uri="{FF2B5EF4-FFF2-40B4-BE49-F238E27FC236}">
                <a16:creationId xmlns:a16="http://schemas.microsoft.com/office/drawing/2014/main" id="{309DA6BB-0594-3E56-192B-52A1821D31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34508" y="645285"/>
            <a:ext cx="3786949" cy="3183773"/>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pic>
      <p:pic>
        <p:nvPicPr>
          <p:cNvPr id="5" name="Picture 4" descr="A person writing on a glass board&#10;&#10;AI-generated content may be incorrect.">
            <a:extLst>
              <a:ext uri="{FF2B5EF4-FFF2-40B4-BE49-F238E27FC236}">
                <a16:creationId xmlns:a16="http://schemas.microsoft.com/office/drawing/2014/main" id="{8EE80375-29AA-6E6E-E1A4-49C5E185F13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52943" y="3546185"/>
            <a:ext cx="3950079" cy="2794653"/>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pic>
    </p:spTree>
    <p:extLst>
      <p:ext uri="{BB962C8B-B14F-4D97-AF65-F5344CB8AC3E}">
        <p14:creationId xmlns:p14="http://schemas.microsoft.com/office/powerpoint/2010/main" val="39249065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DDBFA-7265-913F-7720-15FAC25D18EF}"/>
              </a:ext>
            </a:extLst>
          </p:cNvPr>
          <p:cNvSpPr>
            <a:spLocks noGrp="1"/>
          </p:cNvSpPr>
          <p:nvPr>
            <p:ph type="title"/>
          </p:nvPr>
        </p:nvSpPr>
        <p:spPr>
          <a:xfrm>
            <a:off x="1484312" y="685800"/>
            <a:ext cx="5747778" cy="1752599"/>
          </a:xfrm>
        </p:spPr>
        <p:txBody>
          <a:bodyPr vert="horz" lIns="91440" tIns="45720" rIns="91440" bIns="45720" rtlCol="0">
            <a:normAutofit/>
          </a:bodyPr>
          <a:lstStyle/>
          <a:p>
            <a:r>
              <a:rPr lang="en-IE" dirty="0"/>
              <a:t>Ingeniería</a:t>
            </a:r>
            <a:endParaRPr lang="en-US" dirty="0"/>
          </a:p>
        </p:txBody>
      </p:sp>
      <p:sp>
        <p:nvSpPr>
          <p:cNvPr id="3" name="Content Placeholder 2">
            <a:extLst>
              <a:ext uri="{FF2B5EF4-FFF2-40B4-BE49-F238E27FC236}">
                <a16:creationId xmlns:a16="http://schemas.microsoft.com/office/drawing/2014/main" id="{62B8C38B-265F-5EE1-1F29-5CFC87F7000B}"/>
              </a:ext>
            </a:extLst>
          </p:cNvPr>
          <p:cNvSpPr>
            <a:spLocks noGrp="1"/>
          </p:cNvSpPr>
          <p:nvPr>
            <p:ph idx="1"/>
          </p:nvPr>
        </p:nvSpPr>
        <p:spPr>
          <a:xfrm>
            <a:off x="1484311" y="2666999"/>
            <a:ext cx="5747778" cy="3124201"/>
          </a:xfrm>
        </p:spPr>
        <p:txBody>
          <a:bodyPr vert="horz" lIns="91440" tIns="45720" rIns="91440" bIns="45720" rtlCol="0">
            <a:normAutofit fontScale="92500" lnSpcReduction="20000"/>
          </a:bodyPr>
          <a:lstStyle/>
          <a:p>
            <a:pPr marL="0" indent="0">
              <a:lnSpc>
                <a:spcPct val="90000"/>
              </a:lnSpc>
              <a:spcBef>
                <a:spcPts val="480"/>
              </a:spcBef>
              <a:buNone/>
            </a:pPr>
            <a:r>
              <a:rPr lang="es-ES" sz="2200" dirty="0"/>
              <a:t>Este método se emplea para crear un nuevo modelo que permite a un sistema funcionar de manera efectiva, basándose en predicciones fundadas en probabilidad, estadística y cálculo</a:t>
            </a:r>
            <a:r>
              <a:rPr lang="en-GB" sz="2200" dirty="0">
                <a:solidFill>
                  <a:srgbClr val="000000"/>
                </a:solidFill>
                <a:effectLst/>
                <a:latin typeface="Corbel" panose="020B0503020204020204" pitchFamily="34" charset="0"/>
              </a:rPr>
              <a:t>.</a:t>
            </a:r>
          </a:p>
          <a:p>
            <a:pPr marL="0" indent="0">
              <a:lnSpc>
                <a:spcPct val="90000"/>
              </a:lnSpc>
              <a:spcBef>
                <a:spcPts val="480"/>
              </a:spcBef>
              <a:buNone/>
            </a:pPr>
            <a:r>
              <a:rPr lang="es-ES" sz="2200" dirty="0"/>
              <a:t>El procedimiento incluye desarrollar un modelo que procesa datos aprovechando el conocimiento de la tecnología de la información junto con la perspicacia empresarial.</a:t>
            </a:r>
          </a:p>
          <a:p>
            <a:pPr marL="0" indent="0">
              <a:lnSpc>
                <a:spcPct val="90000"/>
              </a:lnSpc>
              <a:spcBef>
                <a:spcPts val="480"/>
              </a:spcBef>
              <a:buNone/>
            </a:pPr>
            <a:r>
              <a:rPr lang="es-ES" sz="2200" dirty="0"/>
              <a:t>El objetivo es manejar grandes cantidades de información, simplificando tareas al examinar datos y entregándolos en un formato que sea fácil de entender.</a:t>
            </a:r>
            <a:endParaRPr lang="en-US" sz="2200" dirty="0"/>
          </a:p>
        </p:txBody>
      </p:sp>
      <p:pic>
        <p:nvPicPr>
          <p:cNvPr id="5" name="Picture 4" descr="A white paper with black text">
            <a:extLst>
              <a:ext uri="{FF2B5EF4-FFF2-40B4-BE49-F238E27FC236}">
                <a16:creationId xmlns:a16="http://schemas.microsoft.com/office/drawing/2014/main" id="{F4491660-5183-A86F-3770-9FBC48C380D8}"/>
              </a:ext>
            </a:extLst>
          </p:cNvPr>
          <p:cNvPicPr>
            <a:picLocks noChangeAspect="1"/>
          </p:cNvPicPr>
          <p:nvPr/>
        </p:nvPicPr>
        <p:blipFill>
          <a:blip r:embed="rId2">
            <a:extLst>
              <a:ext uri="{28A0092B-C50C-407E-A947-70E740481C1C}">
                <a14:useLocalDpi xmlns:a14="http://schemas.microsoft.com/office/drawing/2010/main" val="0"/>
              </a:ext>
            </a:extLst>
          </a:blip>
          <a:srcRect t="2853" r="-3" b="9596"/>
          <a:stretch/>
        </p:blipFill>
        <p:spPr>
          <a:xfrm>
            <a:off x="7606538" y="645285"/>
            <a:ext cx="4585462" cy="2778237"/>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pic>
      <p:pic>
        <p:nvPicPr>
          <p:cNvPr id="9" name="Picture 8" descr="A group of people working on a machine&#10;&#10;AI-generated content may be incorrect.">
            <a:extLst>
              <a:ext uri="{FF2B5EF4-FFF2-40B4-BE49-F238E27FC236}">
                <a16:creationId xmlns:a16="http://schemas.microsoft.com/office/drawing/2014/main" id="{BA337FFF-625B-2DAF-9819-6FBB980A2355}"/>
              </a:ext>
            </a:extLst>
          </p:cNvPr>
          <p:cNvPicPr>
            <a:picLocks noChangeAspect="1"/>
          </p:cNvPicPr>
          <p:nvPr/>
        </p:nvPicPr>
        <p:blipFill>
          <a:blip r:embed="rId3">
            <a:extLst>
              <a:ext uri="{28A0092B-C50C-407E-A947-70E740481C1C}">
                <a14:useLocalDpi xmlns:a14="http://schemas.microsoft.com/office/drawing/2010/main" val="0"/>
              </a:ext>
            </a:extLst>
          </a:blip>
          <a:srcRect l="23624" r="7640" b="-2"/>
          <a:stretch/>
        </p:blipFill>
        <p:spPr>
          <a:xfrm>
            <a:off x="7606537" y="3565411"/>
            <a:ext cx="4585463" cy="2457372"/>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pic>
    </p:spTree>
    <p:extLst>
      <p:ext uri="{BB962C8B-B14F-4D97-AF65-F5344CB8AC3E}">
        <p14:creationId xmlns:p14="http://schemas.microsoft.com/office/powerpoint/2010/main" val="1538144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A390B-D102-EEF3-5212-55562C069246}"/>
              </a:ext>
            </a:extLst>
          </p:cNvPr>
          <p:cNvSpPr>
            <a:spLocks noGrp="1"/>
          </p:cNvSpPr>
          <p:nvPr>
            <p:ph type="title"/>
          </p:nvPr>
        </p:nvSpPr>
        <p:spPr>
          <a:xfrm>
            <a:off x="1484311" y="1081548"/>
            <a:ext cx="3333495" cy="1504335"/>
          </a:xfrm>
        </p:spPr>
        <p:txBody>
          <a:bodyPr>
            <a:normAutofit/>
          </a:bodyPr>
          <a:lstStyle/>
          <a:p>
            <a:r>
              <a:rPr lang="en-US" sz="2400" dirty="0">
                <a:latin typeface="Rockwell Extra Bold" panose="02060903040505020403" pitchFamily="18" charset="0"/>
              </a:rPr>
              <a:t>Mission</a:t>
            </a:r>
            <a:endParaRPr lang="en-GB" sz="2400" dirty="0">
              <a:latin typeface="Rockwell Extra Bold" panose="02060903040505020403" pitchFamily="18" charset="0"/>
            </a:endParaRPr>
          </a:p>
        </p:txBody>
      </p:sp>
      <p:sp>
        <p:nvSpPr>
          <p:cNvPr id="3" name="Content Placeholder 2">
            <a:extLst>
              <a:ext uri="{FF2B5EF4-FFF2-40B4-BE49-F238E27FC236}">
                <a16:creationId xmlns:a16="http://schemas.microsoft.com/office/drawing/2014/main" id="{62621A4F-E11E-A3CC-E115-14D666EE577F}"/>
              </a:ext>
            </a:extLst>
          </p:cNvPr>
          <p:cNvSpPr>
            <a:spLocks noGrp="1"/>
          </p:cNvSpPr>
          <p:nvPr>
            <p:ph idx="1"/>
          </p:nvPr>
        </p:nvSpPr>
        <p:spPr>
          <a:xfrm>
            <a:off x="1484311" y="2666999"/>
            <a:ext cx="3333496" cy="4600904"/>
          </a:xfrm>
        </p:spPr>
        <p:txBody>
          <a:bodyPr anchor="t">
            <a:normAutofit/>
          </a:bodyPr>
          <a:lstStyle/>
          <a:p>
            <a:r>
              <a:rPr lang="es-ES" dirty="0"/>
              <a:t>Mejorar los recursos de una empresa eliminando los pequeños márgenes de utilidades de las ventas que están cerca del punto de equilibrio.</a:t>
            </a:r>
            <a:endParaRPr lang="en-GB" sz="1600" dirty="0">
              <a:latin typeface="Rockwell Extra Bold" panose="02060903040505020403" pitchFamily="18" charset="0"/>
            </a:endParaRPr>
          </a:p>
        </p:txBody>
      </p:sp>
      <p:pic>
        <p:nvPicPr>
          <p:cNvPr id="5" name="Picture 4" descr="A graph with red arrows pointing up&#10;&#10;AI-generated content may be incorrect.">
            <a:extLst>
              <a:ext uri="{FF2B5EF4-FFF2-40B4-BE49-F238E27FC236}">
                <a16:creationId xmlns:a16="http://schemas.microsoft.com/office/drawing/2014/main" id="{4D625753-E949-7634-C314-0D91961A77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9356" y="685799"/>
            <a:ext cx="4726344" cy="5053050"/>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pic>
    </p:spTree>
    <p:extLst>
      <p:ext uri="{BB962C8B-B14F-4D97-AF65-F5344CB8AC3E}">
        <p14:creationId xmlns:p14="http://schemas.microsoft.com/office/powerpoint/2010/main" val="37264301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AD30037-67ED-4367-9BE0-45787510BF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Digital financial graph">
            <a:extLst>
              <a:ext uri="{FF2B5EF4-FFF2-40B4-BE49-F238E27FC236}">
                <a16:creationId xmlns:a16="http://schemas.microsoft.com/office/drawing/2014/main" id="{67582D2A-27E1-D379-48C1-AFB1967BBEF7}"/>
              </a:ext>
            </a:extLst>
          </p:cNvPr>
          <p:cNvPicPr>
            <a:picLocks noChangeAspect="1"/>
          </p:cNvPicPr>
          <p:nvPr/>
        </p:nvPicPr>
        <p:blipFill>
          <a:blip r:embed="rId2"/>
          <a:srcRect l="35911" r="20625"/>
          <a:stretch/>
        </p:blipFill>
        <p:spPr>
          <a:xfrm>
            <a:off x="6892924" y="10"/>
            <a:ext cx="5299077" cy="6857990"/>
          </a:xfrm>
          <a:custGeom>
            <a:avLst/>
            <a:gdLst/>
            <a:ahLst/>
            <a:cxnLst/>
            <a:rect l="l" t="t" r="r" b="b"/>
            <a:pathLst>
              <a:path w="5299077" h="6858000">
                <a:moveTo>
                  <a:pt x="836871" y="0"/>
                </a:moveTo>
                <a:lnTo>
                  <a:pt x="5299077" y="0"/>
                </a:lnTo>
                <a:lnTo>
                  <a:pt x="5299077" y="6858000"/>
                </a:lnTo>
                <a:lnTo>
                  <a:pt x="1911312" y="6858000"/>
                </a:lnTo>
                <a:lnTo>
                  <a:pt x="0" y="5333999"/>
                </a:lnTo>
                <a:close/>
              </a:path>
            </a:pathLst>
          </a:custGeom>
        </p:spPr>
      </p:pic>
      <p:grpSp>
        <p:nvGrpSpPr>
          <p:cNvPr id="11" name="Group 10">
            <a:extLst>
              <a:ext uri="{FF2B5EF4-FFF2-40B4-BE49-F238E27FC236}">
                <a16:creationId xmlns:a16="http://schemas.microsoft.com/office/drawing/2014/main" id="{50841A4E-5BC1-44B4-83CF-D524E8AEAD6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232760" y="0"/>
            <a:ext cx="2436813" cy="6858001"/>
            <a:chOff x="1320800" y="0"/>
            <a:chExt cx="2436813" cy="6858001"/>
          </a:xfrm>
        </p:grpSpPr>
        <p:sp>
          <p:nvSpPr>
            <p:cNvPr id="12" name="Freeform 6">
              <a:extLst>
                <a:ext uri="{FF2B5EF4-FFF2-40B4-BE49-F238E27FC236}">
                  <a16:creationId xmlns:a16="http://schemas.microsoft.com/office/drawing/2014/main" id="{BF371BCC-8954-44E2-8C4F-29DC188727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GB"/>
            </a:p>
          </p:txBody>
        </p:sp>
        <p:sp>
          <p:nvSpPr>
            <p:cNvPr id="13" name="Freeform 7">
              <a:extLst>
                <a:ext uri="{FF2B5EF4-FFF2-40B4-BE49-F238E27FC236}">
                  <a16:creationId xmlns:a16="http://schemas.microsoft.com/office/drawing/2014/main" id="{CD3505BE-B420-41C5-BE34-3E7652D37A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GB"/>
            </a:p>
          </p:txBody>
        </p:sp>
        <p:sp>
          <p:nvSpPr>
            <p:cNvPr id="14" name="Freeform 8">
              <a:extLst>
                <a:ext uri="{FF2B5EF4-FFF2-40B4-BE49-F238E27FC236}">
                  <a16:creationId xmlns:a16="http://schemas.microsoft.com/office/drawing/2014/main" id="{4B68A05B-A78B-4D59-8CF9-1900731A21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GB"/>
            </a:p>
          </p:txBody>
        </p:sp>
        <p:sp>
          <p:nvSpPr>
            <p:cNvPr id="15" name="Freeform 9">
              <a:extLst>
                <a:ext uri="{FF2B5EF4-FFF2-40B4-BE49-F238E27FC236}">
                  <a16:creationId xmlns:a16="http://schemas.microsoft.com/office/drawing/2014/main" id="{84D57A01-C112-4FF2-B5ED-0B762AAD9C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GB"/>
            </a:p>
          </p:txBody>
        </p:sp>
        <p:sp>
          <p:nvSpPr>
            <p:cNvPr id="16" name="Freeform 10">
              <a:extLst>
                <a:ext uri="{FF2B5EF4-FFF2-40B4-BE49-F238E27FC236}">
                  <a16:creationId xmlns:a16="http://schemas.microsoft.com/office/drawing/2014/main" id="{6CCCCDF1-5D4F-4CA1-8400-DFBB96BB01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GB"/>
            </a:p>
          </p:txBody>
        </p:sp>
        <p:sp>
          <p:nvSpPr>
            <p:cNvPr id="17" name="Freeform 11">
              <a:extLst>
                <a:ext uri="{FF2B5EF4-FFF2-40B4-BE49-F238E27FC236}">
                  <a16:creationId xmlns:a16="http://schemas.microsoft.com/office/drawing/2014/main" id="{20A090B2-5344-43CD-BC70-A6D44F15E8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GB"/>
            </a:p>
          </p:txBody>
        </p:sp>
      </p:grpSp>
      <p:sp>
        <p:nvSpPr>
          <p:cNvPr id="2" name="Title 1">
            <a:extLst>
              <a:ext uri="{FF2B5EF4-FFF2-40B4-BE49-F238E27FC236}">
                <a16:creationId xmlns:a16="http://schemas.microsoft.com/office/drawing/2014/main" id="{10C49E29-77B0-0791-56E1-CF212C00DABF}"/>
              </a:ext>
            </a:extLst>
          </p:cNvPr>
          <p:cNvSpPr>
            <a:spLocks noGrp="1"/>
          </p:cNvSpPr>
          <p:nvPr>
            <p:ph type="title"/>
          </p:nvPr>
        </p:nvSpPr>
        <p:spPr>
          <a:xfrm>
            <a:off x="972080" y="685800"/>
            <a:ext cx="5260680" cy="1752599"/>
          </a:xfrm>
        </p:spPr>
        <p:txBody>
          <a:bodyPr>
            <a:normAutofit/>
          </a:bodyPr>
          <a:lstStyle/>
          <a:p>
            <a:pPr algn="l"/>
            <a:r>
              <a:rPr lang="en-US" dirty="0" err="1">
                <a:latin typeface="Rockwell Extra Bold" panose="02060903040505020403" pitchFamily="18" charset="0"/>
              </a:rPr>
              <a:t>Objetivo</a:t>
            </a:r>
            <a:endParaRPr lang="en-GB" dirty="0">
              <a:latin typeface="Rockwell Extra Bold" panose="02060903040505020403" pitchFamily="18" charset="0"/>
            </a:endParaRPr>
          </a:p>
        </p:txBody>
      </p:sp>
      <p:sp>
        <p:nvSpPr>
          <p:cNvPr id="3" name="Content Placeholder 2">
            <a:extLst>
              <a:ext uri="{FF2B5EF4-FFF2-40B4-BE49-F238E27FC236}">
                <a16:creationId xmlns:a16="http://schemas.microsoft.com/office/drawing/2014/main" id="{91AC5A65-9D77-776E-57CF-7FB85E72F305}"/>
              </a:ext>
            </a:extLst>
          </p:cNvPr>
          <p:cNvSpPr>
            <a:spLocks noGrp="1"/>
          </p:cNvSpPr>
          <p:nvPr>
            <p:ph idx="1"/>
          </p:nvPr>
        </p:nvSpPr>
        <p:spPr>
          <a:xfrm>
            <a:off x="643468" y="2666999"/>
            <a:ext cx="5260680" cy="3124201"/>
          </a:xfrm>
        </p:spPr>
        <p:txBody>
          <a:bodyPr>
            <a:normAutofit fontScale="85000" lnSpcReduction="20000"/>
          </a:bodyPr>
          <a:lstStyle/>
          <a:p>
            <a:pPr marL="283464" indent="-283464">
              <a:lnSpc>
                <a:spcPct val="90000"/>
              </a:lnSpc>
              <a:spcBef>
                <a:spcPts val="456"/>
              </a:spcBef>
              <a:buFont typeface="Arial" panose="020B0604020202020204" pitchFamily="34" charset="0"/>
              <a:buChar char="•"/>
            </a:pPr>
            <a:r>
              <a:rPr lang="es-ES" sz="2100" dirty="0"/>
              <a:t>Desarrollar un algoritmo que integre tecnologías con aspectos de probabilidad y estadística, marketing, ventas digitales, ingeniería y estrategia empresarial.</a:t>
            </a:r>
          </a:p>
          <a:p>
            <a:pPr marL="283464" indent="-283464">
              <a:lnSpc>
                <a:spcPct val="90000"/>
              </a:lnSpc>
              <a:spcBef>
                <a:spcPts val="456"/>
              </a:spcBef>
              <a:buFont typeface="Arial" panose="020B0604020202020204" pitchFamily="34" charset="0"/>
              <a:buChar char="•"/>
            </a:pPr>
            <a:r>
              <a:rPr lang="es-ES" sz="2100" dirty="0"/>
              <a:t>Evaluar los datos a través de cálculos, creación de gráficos, investigación de mercado y toma de decisiones estratégicas enfocadas en superar los resultados de ventas anteriores. Esta metodología puede elevar las ventas más allá del umbral de equilibrio, lo que resulta en mejoras significativas en las ganancias, especialmente para las empresas con una alta proporción de costos fijos y solo unos pocos costos variables relacionados con el volumen de ventas.</a:t>
            </a:r>
            <a:endParaRPr lang="en-GB" sz="2100" dirty="0"/>
          </a:p>
        </p:txBody>
      </p:sp>
    </p:spTree>
    <p:extLst>
      <p:ext uri="{BB962C8B-B14F-4D97-AF65-F5344CB8AC3E}">
        <p14:creationId xmlns:p14="http://schemas.microsoft.com/office/powerpoint/2010/main" val="3753240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36A10-4BF1-F619-1FB1-2DF3AF71BF68}"/>
              </a:ext>
            </a:extLst>
          </p:cNvPr>
          <p:cNvSpPr>
            <a:spLocks noGrp="1"/>
          </p:cNvSpPr>
          <p:nvPr>
            <p:ph type="title"/>
          </p:nvPr>
        </p:nvSpPr>
        <p:spPr>
          <a:xfrm>
            <a:off x="1484311" y="685800"/>
            <a:ext cx="10018713" cy="1752599"/>
          </a:xfrm>
        </p:spPr>
        <p:txBody>
          <a:bodyPr>
            <a:normAutofit/>
          </a:bodyPr>
          <a:lstStyle/>
          <a:p>
            <a:r>
              <a:rPr lang="en-GB" sz="4000" dirty="0">
                <a:solidFill>
                  <a:srgbClr val="000000"/>
                </a:solidFill>
                <a:effectLst/>
                <a:latin typeface="Rockwell Extra Bold" panose="02060903040505020403" pitchFamily="18" charset="0"/>
              </a:rPr>
              <a:t>Que es un </a:t>
            </a:r>
            <a:r>
              <a:rPr lang="en-GB" sz="4000" dirty="0" err="1">
                <a:solidFill>
                  <a:srgbClr val="000000"/>
                </a:solidFill>
                <a:effectLst/>
                <a:latin typeface="Rockwell Extra Bold" panose="02060903040505020403" pitchFamily="18" charset="0"/>
              </a:rPr>
              <a:t>algorithmo</a:t>
            </a:r>
            <a:r>
              <a:rPr lang="en-GB" sz="4000" dirty="0">
                <a:solidFill>
                  <a:srgbClr val="000000"/>
                </a:solidFill>
                <a:effectLst/>
                <a:latin typeface="Rockwell Extra Bold" panose="02060903040505020403" pitchFamily="18" charset="0"/>
              </a:rPr>
              <a:t>?</a:t>
            </a:r>
            <a:endParaRPr lang="en-GB" dirty="0">
              <a:latin typeface="Rockwell Extra Bold" panose="02060903040505020403" pitchFamily="18" charset="0"/>
            </a:endParaRPr>
          </a:p>
        </p:txBody>
      </p:sp>
      <p:pic>
        <p:nvPicPr>
          <p:cNvPr id="5" name="Picture 4" descr="A diagram of a algorithm&#10;&#10;AI-generated content may be incorrect.">
            <a:extLst>
              <a:ext uri="{FF2B5EF4-FFF2-40B4-BE49-F238E27FC236}">
                <a16:creationId xmlns:a16="http://schemas.microsoft.com/office/drawing/2014/main" id="{D1FDBF09-4D93-53DB-0D26-6A4F1F469A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52155" y="3048980"/>
            <a:ext cx="3959211" cy="2436437"/>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pic>
      <p:sp>
        <p:nvSpPr>
          <p:cNvPr id="3" name="Content Placeholder 2">
            <a:extLst>
              <a:ext uri="{FF2B5EF4-FFF2-40B4-BE49-F238E27FC236}">
                <a16:creationId xmlns:a16="http://schemas.microsoft.com/office/drawing/2014/main" id="{A143392D-5BFE-FA34-DF31-F00EE5A80AD9}"/>
              </a:ext>
            </a:extLst>
          </p:cNvPr>
          <p:cNvSpPr>
            <a:spLocks noGrp="1"/>
          </p:cNvSpPr>
          <p:nvPr>
            <p:ph idx="1"/>
          </p:nvPr>
        </p:nvSpPr>
        <p:spPr>
          <a:xfrm>
            <a:off x="6016336" y="2666999"/>
            <a:ext cx="5486687" cy="3124201"/>
          </a:xfrm>
        </p:spPr>
        <p:txBody>
          <a:bodyPr anchor="t">
            <a:normAutofit/>
          </a:bodyPr>
          <a:lstStyle/>
          <a:p>
            <a:r>
              <a:rPr lang="es-ES" b="1" dirty="0"/>
              <a:t>Un algoritmo actúa como una resolución que combina aspectos cualitativos y cuantitativos, desarrollado por una persona con el apoyo de una computadora. En este caso, utilizamos programación para mejorar el proceso de toma de decisiones.</a:t>
            </a:r>
            <a:endParaRPr lang="en-GB" b="1" dirty="0">
              <a:latin typeface="Rockwell Extra Bold" panose="02060903040505020403" pitchFamily="18" charset="0"/>
            </a:endParaRPr>
          </a:p>
        </p:txBody>
      </p:sp>
    </p:spTree>
    <p:extLst>
      <p:ext uri="{BB962C8B-B14F-4D97-AF65-F5344CB8AC3E}">
        <p14:creationId xmlns:p14="http://schemas.microsoft.com/office/powerpoint/2010/main" val="6498818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AD30037-67ED-4367-9BE0-45787510BF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diagram of supply and quantity">
            <a:extLst>
              <a:ext uri="{FF2B5EF4-FFF2-40B4-BE49-F238E27FC236}">
                <a16:creationId xmlns:a16="http://schemas.microsoft.com/office/drawing/2014/main" id="{E614300C-3B36-0C9C-F8FF-91B7FEECA040}"/>
              </a:ext>
            </a:extLst>
          </p:cNvPr>
          <p:cNvPicPr>
            <a:picLocks noChangeAspect="1"/>
          </p:cNvPicPr>
          <p:nvPr/>
        </p:nvPicPr>
        <p:blipFill>
          <a:blip r:embed="rId2">
            <a:extLst>
              <a:ext uri="{28A0092B-C50C-407E-A947-70E740481C1C}">
                <a14:useLocalDpi xmlns:a14="http://schemas.microsoft.com/office/drawing/2010/main" val="0"/>
              </a:ext>
            </a:extLst>
          </a:blip>
          <a:srcRect l="7046" r="15685"/>
          <a:stretch/>
        </p:blipFill>
        <p:spPr>
          <a:xfrm>
            <a:off x="6847122" y="363483"/>
            <a:ext cx="4914783" cy="6494517"/>
          </a:xfrm>
          <a:custGeom>
            <a:avLst/>
            <a:gdLst/>
            <a:ahLst/>
            <a:cxnLst/>
            <a:rect l="l" t="t" r="r" b="b"/>
            <a:pathLst>
              <a:path w="5299077" h="6858000">
                <a:moveTo>
                  <a:pt x="836871" y="0"/>
                </a:moveTo>
                <a:lnTo>
                  <a:pt x="5299077" y="0"/>
                </a:lnTo>
                <a:lnTo>
                  <a:pt x="5299077" y="6858000"/>
                </a:lnTo>
                <a:lnTo>
                  <a:pt x="1911312" y="6858000"/>
                </a:lnTo>
                <a:lnTo>
                  <a:pt x="0" y="5333999"/>
                </a:lnTo>
                <a:close/>
              </a:path>
            </a:pathLst>
          </a:custGeom>
        </p:spPr>
      </p:pic>
      <p:grpSp>
        <p:nvGrpSpPr>
          <p:cNvPr id="12" name="Group 11">
            <a:extLst>
              <a:ext uri="{FF2B5EF4-FFF2-40B4-BE49-F238E27FC236}">
                <a16:creationId xmlns:a16="http://schemas.microsoft.com/office/drawing/2014/main" id="{50841A4E-5BC1-44B4-83CF-D524E8AEAD6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232760" y="0"/>
            <a:ext cx="2436813" cy="6858001"/>
            <a:chOff x="1320800" y="0"/>
            <a:chExt cx="2436813" cy="6858001"/>
          </a:xfrm>
        </p:grpSpPr>
        <p:sp>
          <p:nvSpPr>
            <p:cNvPr id="13" name="Freeform 6">
              <a:extLst>
                <a:ext uri="{FF2B5EF4-FFF2-40B4-BE49-F238E27FC236}">
                  <a16:creationId xmlns:a16="http://schemas.microsoft.com/office/drawing/2014/main" id="{BF371BCC-8954-44E2-8C4F-29DC188727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GB"/>
            </a:p>
          </p:txBody>
        </p:sp>
        <p:sp>
          <p:nvSpPr>
            <p:cNvPr id="14" name="Freeform 7">
              <a:extLst>
                <a:ext uri="{FF2B5EF4-FFF2-40B4-BE49-F238E27FC236}">
                  <a16:creationId xmlns:a16="http://schemas.microsoft.com/office/drawing/2014/main" id="{CD3505BE-B420-41C5-BE34-3E7652D37A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GB"/>
            </a:p>
          </p:txBody>
        </p:sp>
        <p:sp>
          <p:nvSpPr>
            <p:cNvPr id="15" name="Freeform 8">
              <a:extLst>
                <a:ext uri="{FF2B5EF4-FFF2-40B4-BE49-F238E27FC236}">
                  <a16:creationId xmlns:a16="http://schemas.microsoft.com/office/drawing/2014/main" id="{4B68A05B-A78B-4D59-8CF9-1900731A21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GB"/>
            </a:p>
          </p:txBody>
        </p:sp>
        <p:sp>
          <p:nvSpPr>
            <p:cNvPr id="16" name="Freeform 9">
              <a:extLst>
                <a:ext uri="{FF2B5EF4-FFF2-40B4-BE49-F238E27FC236}">
                  <a16:creationId xmlns:a16="http://schemas.microsoft.com/office/drawing/2014/main" id="{84D57A01-C112-4FF2-B5ED-0B762AAD9C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GB"/>
            </a:p>
          </p:txBody>
        </p:sp>
        <p:sp>
          <p:nvSpPr>
            <p:cNvPr id="17" name="Freeform 10">
              <a:extLst>
                <a:ext uri="{FF2B5EF4-FFF2-40B4-BE49-F238E27FC236}">
                  <a16:creationId xmlns:a16="http://schemas.microsoft.com/office/drawing/2014/main" id="{6CCCCDF1-5D4F-4CA1-8400-DFBB96BB01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GB"/>
            </a:p>
          </p:txBody>
        </p:sp>
        <p:sp>
          <p:nvSpPr>
            <p:cNvPr id="18" name="Freeform 11">
              <a:extLst>
                <a:ext uri="{FF2B5EF4-FFF2-40B4-BE49-F238E27FC236}">
                  <a16:creationId xmlns:a16="http://schemas.microsoft.com/office/drawing/2014/main" id="{20A090B2-5344-43CD-BC70-A6D44F15E8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GB"/>
            </a:p>
          </p:txBody>
        </p:sp>
      </p:grpSp>
      <p:sp>
        <p:nvSpPr>
          <p:cNvPr id="2" name="Title 1">
            <a:extLst>
              <a:ext uri="{FF2B5EF4-FFF2-40B4-BE49-F238E27FC236}">
                <a16:creationId xmlns:a16="http://schemas.microsoft.com/office/drawing/2014/main" id="{A5B7AA7C-9558-039A-418E-DAB8C231A252}"/>
              </a:ext>
            </a:extLst>
          </p:cNvPr>
          <p:cNvSpPr>
            <a:spLocks noGrp="1"/>
          </p:cNvSpPr>
          <p:nvPr>
            <p:ph type="title"/>
          </p:nvPr>
        </p:nvSpPr>
        <p:spPr>
          <a:xfrm>
            <a:off x="972080" y="206830"/>
            <a:ext cx="5260680" cy="2231570"/>
          </a:xfrm>
        </p:spPr>
        <p:txBody>
          <a:bodyPr>
            <a:normAutofit/>
          </a:bodyPr>
          <a:lstStyle/>
          <a:p>
            <a:pPr algn="l">
              <a:lnSpc>
                <a:spcPct val="90000"/>
              </a:lnSpc>
            </a:pPr>
            <a:r>
              <a:rPr lang="en-GB" sz="4000" dirty="0">
                <a:solidFill>
                  <a:srgbClr val="000000"/>
                </a:solidFill>
                <a:effectLst/>
                <a:latin typeface="Rockwell Extra Bold" panose="02060903040505020403" pitchFamily="18" charset="0"/>
              </a:rPr>
              <a:t>Que es </a:t>
            </a:r>
            <a:r>
              <a:rPr lang="en-GB" sz="4000" dirty="0" err="1">
                <a:solidFill>
                  <a:srgbClr val="000000"/>
                </a:solidFill>
                <a:effectLst/>
                <a:latin typeface="Rockwell Extra Bold" panose="02060903040505020403" pitchFamily="18" charset="0"/>
              </a:rPr>
              <a:t>el</a:t>
            </a:r>
            <a:r>
              <a:rPr lang="en-GB" sz="4000" dirty="0">
                <a:solidFill>
                  <a:srgbClr val="000000"/>
                </a:solidFill>
                <a:effectLst/>
                <a:latin typeface="Rockwell Extra Bold" panose="02060903040505020403" pitchFamily="18" charset="0"/>
              </a:rPr>
              <a:t> </a:t>
            </a:r>
            <a:r>
              <a:rPr lang="en-GB" dirty="0">
                <a:solidFill>
                  <a:srgbClr val="000000"/>
                </a:solidFill>
                <a:latin typeface="Rockwell Extra Bold" panose="02060903040505020403" pitchFamily="18" charset="0"/>
              </a:rPr>
              <a:t>p</a:t>
            </a:r>
            <a:r>
              <a:rPr lang="en-GB" sz="4000" dirty="0">
                <a:solidFill>
                  <a:srgbClr val="000000"/>
                </a:solidFill>
                <a:effectLst/>
                <a:latin typeface="Rockwell Extra Bold" panose="02060903040505020403" pitchFamily="18" charset="0"/>
              </a:rPr>
              <a:t>unto de </a:t>
            </a:r>
            <a:r>
              <a:rPr lang="en-GB" sz="4000" dirty="0" err="1">
                <a:solidFill>
                  <a:srgbClr val="000000"/>
                </a:solidFill>
                <a:effectLst/>
                <a:latin typeface="Rockwell Extra Bold" panose="02060903040505020403" pitchFamily="18" charset="0"/>
              </a:rPr>
              <a:t>equlibrio</a:t>
            </a:r>
            <a:r>
              <a:rPr lang="en-GB" sz="4000" dirty="0">
                <a:solidFill>
                  <a:srgbClr val="000000"/>
                </a:solidFill>
                <a:effectLst/>
                <a:latin typeface="Rockwell Extra Bold" panose="02060903040505020403" pitchFamily="18" charset="0"/>
              </a:rPr>
              <a:t>?</a:t>
            </a:r>
            <a:endParaRPr lang="en-GB" dirty="0">
              <a:latin typeface="Rockwell Extra Bold" panose="02060903040505020403" pitchFamily="18" charset="0"/>
            </a:endParaRPr>
          </a:p>
        </p:txBody>
      </p:sp>
      <p:sp>
        <p:nvSpPr>
          <p:cNvPr id="3" name="Content Placeholder 2">
            <a:extLst>
              <a:ext uri="{FF2B5EF4-FFF2-40B4-BE49-F238E27FC236}">
                <a16:creationId xmlns:a16="http://schemas.microsoft.com/office/drawing/2014/main" id="{A6FB6E72-6889-94BD-515A-D1AB39670B44}"/>
              </a:ext>
            </a:extLst>
          </p:cNvPr>
          <p:cNvSpPr>
            <a:spLocks noGrp="1"/>
          </p:cNvSpPr>
          <p:nvPr>
            <p:ph idx="1"/>
          </p:nvPr>
        </p:nvSpPr>
        <p:spPr>
          <a:xfrm>
            <a:off x="643468" y="2666999"/>
            <a:ext cx="5260680" cy="3124201"/>
          </a:xfrm>
        </p:spPr>
        <p:txBody>
          <a:bodyPr>
            <a:normAutofit/>
          </a:bodyPr>
          <a:lstStyle/>
          <a:p>
            <a:pPr marL="283464" indent="-283464">
              <a:spcBef>
                <a:spcPts val="480"/>
              </a:spcBef>
              <a:buFont typeface="Arial" panose="020B0604020202020204" pitchFamily="34" charset="0"/>
              <a:buChar char="•"/>
            </a:pPr>
            <a:r>
              <a:rPr lang="es-ES" b="1" dirty="0"/>
              <a:t>El punto en el que los ingresos totales son equivalentes a los costos totales, lo que resulta en un beneficio neto de cero. Esencialmente, el punto de equilibrio significa el nivel en el que un negocio comienza a obtener ganancias.</a:t>
            </a:r>
            <a:endParaRPr lang="en-GB" sz="2000" b="1" dirty="0">
              <a:latin typeface="Rockwell Extra Bold" panose="02060903040505020403" pitchFamily="18" charset="0"/>
            </a:endParaRPr>
          </a:p>
        </p:txBody>
      </p:sp>
    </p:spTree>
    <p:extLst>
      <p:ext uri="{BB962C8B-B14F-4D97-AF65-F5344CB8AC3E}">
        <p14:creationId xmlns:p14="http://schemas.microsoft.com/office/powerpoint/2010/main" val="2990765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F9F0B-8092-0481-C3C1-CADC421B0290}"/>
              </a:ext>
            </a:extLst>
          </p:cNvPr>
          <p:cNvSpPr>
            <a:spLocks noGrp="1"/>
          </p:cNvSpPr>
          <p:nvPr>
            <p:ph type="title"/>
          </p:nvPr>
        </p:nvSpPr>
        <p:spPr/>
        <p:txBody>
          <a:bodyPr/>
          <a:lstStyle/>
          <a:p>
            <a:r>
              <a:rPr lang="en-US" dirty="0">
                <a:latin typeface="Rockwell Extra Bold" panose="02060903040505020403" pitchFamily="18" charset="0"/>
              </a:rPr>
              <a:t>Que se </a:t>
            </a:r>
            <a:r>
              <a:rPr lang="en-US" dirty="0" err="1">
                <a:latin typeface="Rockwell Extra Bold" panose="02060903040505020403" pitchFamily="18" charset="0"/>
              </a:rPr>
              <a:t>necesita</a:t>
            </a:r>
            <a:r>
              <a:rPr lang="en-US" dirty="0">
                <a:latin typeface="Rockwell Extra Bold" panose="02060903040505020403" pitchFamily="18" charset="0"/>
              </a:rPr>
              <a:t>?</a:t>
            </a:r>
            <a:endParaRPr lang="en-GB" dirty="0">
              <a:latin typeface="Rockwell Extra Bold" panose="02060903040505020403" pitchFamily="18" charset="0"/>
            </a:endParaRPr>
          </a:p>
        </p:txBody>
      </p:sp>
      <p:sp>
        <p:nvSpPr>
          <p:cNvPr id="3" name="Content Placeholder 2">
            <a:extLst>
              <a:ext uri="{FF2B5EF4-FFF2-40B4-BE49-F238E27FC236}">
                <a16:creationId xmlns:a16="http://schemas.microsoft.com/office/drawing/2014/main" id="{EB0C1783-9070-6D91-C3FF-CA5E8D137AC5}"/>
              </a:ext>
            </a:extLst>
          </p:cNvPr>
          <p:cNvSpPr>
            <a:spLocks noGrp="1"/>
          </p:cNvSpPr>
          <p:nvPr>
            <p:ph idx="1"/>
          </p:nvPr>
        </p:nvSpPr>
        <p:spPr/>
        <p:txBody>
          <a:bodyPr>
            <a:normAutofit/>
          </a:bodyPr>
          <a:lstStyle/>
          <a:p>
            <a:pPr marL="283464" indent="-283464">
              <a:spcBef>
                <a:spcPts val="576"/>
              </a:spcBef>
              <a:buFont typeface="Arial" panose="020B0604020202020204" pitchFamily="34" charset="0"/>
              <a:buChar char="•"/>
            </a:pPr>
            <a:r>
              <a:rPr lang="es-ES" b="1" dirty="0"/>
              <a:t>Para recopilar de manera efectiva los datos necesarios y crear una base de datos completa, es crucial que obtengamos todos sus registros de ventas de la manera más eficiente posible. Esto ayudará a diseñar un proyecto rentable destinado a aumentar las ganancias y la efectividad general de la empresa.</a:t>
            </a:r>
          </a:p>
          <a:p>
            <a:pPr marL="283464" indent="-283464">
              <a:spcBef>
                <a:spcPts val="576"/>
              </a:spcBef>
              <a:buFont typeface="Arial" panose="020B0604020202020204" pitchFamily="34" charset="0"/>
              <a:buChar char="•"/>
            </a:pPr>
            <a:r>
              <a:rPr lang="es-ES" b="1" dirty="0"/>
              <a:t> Además, necesitamos acceso a las especificaciones de los productos y servicios proporcionados.</a:t>
            </a:r>
            <a:endParaRPr lang="en-GB" b="1" dirty="0">
              <a:latin typeface="Rockwell Extra Bold" panose="02060903040505020403" pitchFamily="18" charset="0"/>
            </a:endParaRPr>
          </a:p>
        </p:txBody>
      </p:sp>
    </p:spTree>
    <p:extLst>
      <p:ext uri="{BB962C8B-B14F-4D97-AF65-F5344CB8AC3E}">
        <p14:creationId xmlns:p14="http://schemas.microsoft.com/office/powerpoint/2010/main" val="11330155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58A34-8439-5150-F7A3-856E07A2B7AA}"/>
              </a:ext>
            </a:extLst>
          </p:cNvPr>
          <p:cNvSpPr>
            <a:spLocks noGrp="1"/>
          </p:cNvSpPr>
          <p:nvPr>
            <p:ph type="title"/>
          </p:nvPr>
        </p:nvSpPr>
        <p:spPr/>
        <p:txBody>
          <a:bodyPr/>
          <a:lstStyle/>
          <a:p>
            <a:r>
              <a:rPr lang="en-US" dirty="0">
                <a:latin typeface="Rockwell Extra Bold" panose="02060903040505020403" pitchFamily="18" charset="0"/>
              </a:rPr>
              <a:t>Que es </a:t>
            </a:r>
            <a:r>
              <a:rPr lang="en-US" dirty="0" err="1">
                <a:latin typeface="Rockwell Extra Bold" panose="02060903040505020403" pitchFamily="18" charset="0"/>
              </a:rPr>
              <a:t>una</a:t>
            </a:r>
            <a:r>
              <a:rPr lang="en-US" dirty="0">
                <a:latin typeface="Rockwell Extra Bold" panose="02060903040505020403" pitchFamily="18" charset="0"/>
              </a:rPr>
              <a:t> base de </a:t>
            </a:r>
            <a:r>
              <a:rPr lang="en-US" dirty="0" err="1">
                <a:latin typeface="Rockwell Extra Bold" panose="02060903040505020403" pitchFamily="18" charset="0"/>
              </a:rPr>
              <a:t>datos</a:t>
            </a:r>
            <a:r>
              <a:rPr lang="en-US" dirty="0">
                <a:latin typeface="Rockwell Extra Bold" panose="02060903040505020403" pitchFamily="18" charset="0"/>
              </a:rPr>
              <a:t>?</a:t>
            </a:r>
            <a:endParaRPr lang="en-GB" dirty="0">
              <a:latin typeface="Rockwell Extra Bold" panose="02060903040505020403" pitchFamily="18" charset="0"/>
            </a:endParaRPr>
          </a:p>
        </p:txBody>
      </p:sp>
      <p:sp>
        <p:nvSpPr>
          <p:cNvPr id="3" name="Content Placeholder 2">
            <a:extLst>
              <a:ext uri="{FF2B5EF4-FFF2-40B4-BE49-F238E27FC236}">
                <a16:creationId xmlns:a16="http://schemas.microsoft.com/office/drawing/2014/main" id="{83487821-FCAE-6BF3-D119-992A4140A560}"/>
              </a:ext>
            </a:extLst>
          </p:cNvPr>
          <p:cNvSpPr>
            <a:spLocks noGrp="1"/>
          </p:cNvSpPr>
          <p:nvPr>
            <p:ph idx="1"/>
          </p:nvPr>
        </p:nvSpPr>
        <p:spPr>
          <a:xfrm>
            <a:off x="1484310" y="2666999"/>
            <a:ext cx="10018713" cy="3719053"/>
          </a:xfrm>
        </p:spPr>
        <p:txBody>
          <a:bodyPr>
            <a:normAutofit fontScale="92500" lnSpcReduction="20000"/>
          </a:bodyPr>
          <a:lstStyle/>
          <a:p>
            <a:pPr marL="283464" indent="-283464">
              <a:spcBef>
                <a:spcPts val="576"/>
              </a:spcBef>
              <a:buFont typeface="Arial" panose="020B0604020202020204" pitchFamily="34" charset="0"/>
              <a:buChar char="•"/>
            </a:pPr>
            <a:r>
              <a:rPr lang="es-ES" b="1" dirty="0"/>
              <a:t>Dentro de este marco, una base de datos incluye toda la información de los registros de ventas estructurada dentro de un modelo de negocio, que se puede examinar para generar predicciones utilizando probabilidad, estadísticas y cálculos del potencial de mercado. Este examen puede promover la mejora de las ganancias a través de visualizaciones, métricas y evaluaciones cualitativas de los datos recopilados. </a:t>
            </a:r>
          </a:p>
          <a:p>
            <a:pPr marL="283464" indent="-283464">
              <a:spcBef>
                <a:spcPts val="576"/>
              </a:spcBef>
              <a:buFont typeface="Arial" panose="020B0604020202020204" pitchFamily="34" charset="0"/>
              <a:buChar char="•"/>
            </a:pPr>
            <a:r>
              <a:rPr lang="es-ES" b="1" dirty="0"/>
              <a:t>La base de datos contiene toda la información esencial requerida para desarrollar un modelo de negocio que mejore la posición de una organización en el mercado deseado.</a:t>
            </a:r>
          </a:p>
          <a:p>
            <a:pPr marL="283464" indent="-283464">
              <a:spcBef>
                <a:spcPts val="576"/>
              </a:spcBef>
              <a:buFont typeface="Arial" panose="020B0604020202020204" pitchFamily="34" charset="0"/>
              <a:buChar char="•"/>
            </a:pPr>
            <a:r>
              <a:rPr lang="es-ES" b="1" dirty="0"/>
              <a:t> Actúa como una base crucial para tomar decisiones basadas en datos destinadas a aumentar las ventas a través de iniciativas de marketing y estrategias de ingeniería.</a:t>
            </a:r>
            <a:endParaRPr lang="en-GB" b="1" dirty="0"/>
          </a:p>
        </p:txBody>
      </p:sp>
    </p:spTree>
    <p:extLst>
      <p:ext uri="{BB962C8B-B14F-4D97-AF65-F5344CB8AC3E}">
        <p14:creationId xmlns:p14="http://schemas.microsoft.com/office/powerpoint/2010/main" val="10051833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5428F22-76B3-4107-AADE-3F9EC95FD3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5346FBCF-5353-4172-96F5-4B7EB07777C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90265" y="-12875"/>
            <a:ext cx="2604396" cy="6890194"/>
            <a:chOff x="2199787" y="-12875"/>
            <a:chExt cx="2679011" cy="6890194"/>
          </a:xfrm>
        </p:grpSpPr>
        <p:sp useBgFill="1">
          <p:nvSpPr>
            <p:cNvPr id="12" name="Rectangle 19">
              <a:extLst>
                <a:ext uri="{FF2B5EF4-FFF2-40B4-BE49-F238E27FC236}">
                  <a16:creationId xmlns:a16="http://schemas.microsoft.com/office/drawing/2014/main" id="{343F3E6D-808D-43AD-9485-AD0014BEAE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white">
            <a:xfrm>
              <a:off x="2199787" y="-12875"/>
              <a:ext cx="2679011" cy="5301468"/>
            </a:xfrm>
            <a:custGeom>
              <a:avLst/>
              <a:gdLst>
                <a:gd name="connsiteX0" fmla="*/ 0 w 2570017"/>
                <a:gd name="connsiteY0" fmla="*/ 0 h 2554287"/>
                <a:gd name="connsiteX1" fmla="*/ 2570017 w 2570017"/>
                <a:gd name="connsiteY1" fmla="*/ 0 h 2554287"/>
                <a:gd name="connsiteX2" fmla="*/ 2570017 w 2570017"/>
                <a:gd name="connsiteY2" fmla="*/ 2554287 h 2554287"/>
                <a:gd name="connsiteX3" fmla="*/ 0 w 2570017"/>
                <a:gd name="connsiteY3" fmla="*/ 2554287 h 2554287"/>
                <a:gd name="connsiteX4" fmla="*/ 0 w 2570017"/>
                <a:gd name="connsiteY4" fmla="*/ 0 h 2554287"/>
                <a:gd name="connsiteX0" fmla="*/ 904009 w 2570017"/>
                <a:gd name="connsiteY0" fmla="*/ 0 h 2554287"/>
                <a:gd name="connsiteX1" fmla="*/ 2570017 w 2570017"/>
                <a:gd name="connsiteY1" fmla="*/ 0 h 2554287"/>
                <a:gd name="connsiteX2" fmla="*/ 2570017 w 2570017"/>
                <a:gd name="connsiteY2" fmla="*/ 2554287 h 2554287"/>
                <a:gd name="connsiteX3" fmla="*/ 0 w 2570017"/>
                <a:gd name="connsiteY3" fmla="*/ 2554287 h 2554287"/>
                <a:gd name="connsiteX4" fmla="*/ 904009 w 2570017"/>
                <a:gd name="connsiteY4" fmla="*/ 0 h 2554287"/>
                <a:gd name="connsiteX0" fmla="*/ 644236 w 2570017"/>
                <a:gd name="connsiteY0" fmla="*/ 10391 h 2554287"/>
                <a:gd name="connsiteX1" fmla="*/ 2570017 w 2570017"/>
                <a:gd name="connsiteY1" fmla="*/ 0 h 2554287"/>
                <a:gd name="connsiteX2" fmla="*/ 2570017 w 2570017"/>
                <a:gd name="connsiteY2" fmla="*/ 2554287 h 2554287"/>
                <a:gd name="connsiteX3" fmla="*/ 0 w 2570017"/>
                <a:gd name="connsiteY3" fmla="*/ 2554287 h 2554287"/>
                <a:gd name="connsiteX4" fmla="*/ 644236 w 2570017"/>
                <a:gd name="connsiteY4" fmla="*/ 10391 h 2554287"/>
                <a:gd name="connsiteX0" fmla="*/ 633845 w 2570017"/>
                <a:gd name="connsiteY0" fmla="*/ 0 h 2554287"/>
                <a:gd name="connsiteX1" fmla="*/ 2570017 w 2570017"/>
                <a:gd name="connsiteY1" fmla="*/ 0 h 2554287"/>
                <a:gd name="connsiteX2" fmla="*/ 2570017 w 2570017"/>
                <a:gd name="connsiteY2" fmla="*/ 2554287 h 2554287"/>
                <a:gd name="connsiteX3" fmla="*/ 0 w 2570017"/>
                <a:gd name="connsiteY3" fmla="*/ 2554287 h 2554287"/>
                <a:gd name="connsiteX4" fmla="*/ 633845 w 2570017"/>
                <a:gd name="connsiteY4" fmla="*/ 0 h 2554287"/>
                <a:gd name="connsiteX0" fmla="*/ 675409 w 2611581"/>
                <a:gd name="connsiteY0" fmla="*/ 0 h 2554287"/>
                <a:gd name="connsiteX1" fmla="*/ 2611581 w 2611581"/>
                <a:gd name="connsiteY1" fmla="*/ 0 h 2554287"/>
                <a:gd name="connsiteX2" fmla="*/ 2611581 w 2611581"/>
                <a:gd name="connsiteY2" fmla="*/ 2554287 h 2554287"/>
                <a:gd name="connsiteX3" fmla="*/ 0 w 2611581"/>
                <a:gd name="connsiteY3" fmla="*/ 2554287 h 2554287"/>
                <a:gd name="connsiteX4" fmla="*/ 675409 w 2611581"/>
                <a:gd name="connsiteY4" fmla="*/ 0 h 2554287"/>
                <a:gd name="connsiteX0" fmla="*/ 650979 w 2587151"/>
                <a:gd name="connsiteY0" fmla="*/ 0 h 2554287"/>
                <a:gd name="connsiteX1" fmla="*/ 2587151 w 2587151"/>
                <a:gd name="connsiteY1" fmla="*/ 0 h 2554287"/>
                <a:gd name="connsiteX2" fmla="*/ 2587151 w 2587151"/>
                <a:gd name="connsiteY2" fmla="*/ 2554287 h 2554287"/>
                <a:gd name="connsiteX3" fmla="*/ 0 w 2587151"/>
                <a:gd name="connsiteY3" fmla="*/ 2548595 h 2554287"/>
                <a:gd name="connsiteX4" fmla="*/ 650979 w 2587151"/>
                <a:gd name="connsiteY4" fmla="*/ 0 h 2554287"/>
                <a:gd name="connsiteX0" fmla="*/ 730379 w 2587151"/>
                <a:gd name="connsiteY0" fmla="*/ 5692 h 2554287"/>
                <a:gd name="connsiteX1" fmla="*/ 2587151 w 2587151"/>
                <a:gd name="connsiteY1" fmla="*/ 0 h 2554287"/>
                <a:gd name="connsiteX2" fmla="*/ 2587151 w 2587151"/>
                <a:gd name="connsiteY2" fmla="*/ 2554287 h 2554287"/>
                <a:gd name="connsiteX3" fmla="*/ 0 w 2587151"/>
                <a:gd name="connsiteY3" fmla="*/ 2548595 h 2554287"/>
                <a:gd name="connsiteX4" fmla="*/ 730379 w 2587151"/>
                <a:gd name="connsiteY4" fmla="*/ 5692 h 2554287"/>
                <a:gd name="connsiteX0" fmla="*/ 864750 w 2587151"/>
                <a:gd name="connsiteY0" fmla="*/ 2847 h 2554287"/>
                <a:gd name="connsiteX1" fmla="*/ 2587151 w 2587151"/>
                <a:gd name="connsiteY1" fmla="*/ 0 h 2554287"/>
                <a:gd name="connsiteX2" fmla="*/ 2587151 w 2587151"/>
                <a:gd name="connsiteY2" fmla="*/ 2554287 h 2554287"/>
                <a:gd name="connsiteX3" fmla="*/ 0 w 2587151"/>
                <a:gd name="connsiteY3" fmla="*/ 2548595 h 2554287"/>
                <a:gd name="connsiteX4" fmla="*/ 864750 w 2587151"/>
                <a:gd name="connsiteY4" fmla="*/ 2847 h 2554287"/>
                <a:gd name="connsiteX0" fmla="*/ 883073 w 2587151"/>
                <a:gd name="connsiteY0" fmla="*/ 1 h 2554287"/>
                <a:gd name="connsiteX1" fmla="*/ 2587151 w 2587151"/>
                <a:gd name="connsiteY1" fmla="*/ 0 h 2554287"/>
                <a:gd name="connsiteX2" fmla="*/ 2587151 w 2587151"/>
                <a:gd name="connsiteY2" fmla="*/ 2554287 h 2554287"/>
                <a:gd name="connsiteX3" fmla="*/ 0 w 2587151"/>
                <a:gd name="connsiteY3" fmla="*/ 2548595 h 2554287"/>
                <a:gd name="connsiteX4" fmla="*/ 883073 w 2587151"/>
                <a:gd name="connsiteY4" fmla="*/ 1 h 2554287"/>
                <a:gd name="connsiteX0" fmla="*/ 895288 w 2599366"/>
                <a:gd name="connsiteY0" fmla="*/ 1 h 2554287"/>
                <a:gd name="connsiteX1" fmla="*/ 2599366 w 2599366"/>
                <a:gd name="connsiteY1" fmla="*/ 0 h 2554287"/>
                <a:gd name="connsiteX2" fmla="*/ 2599366 w 2599366"/>
                <a:gd name="connsiteY2" fmla="*/ 2554287 h 2554287"/>
                <a:gd name="connsiteX3" fmla="*/ 0 w 2599366"/>
                <a:gd name="connsiteY3" fmla="*/ 2542904 h 2554287"/>
                <a:gd name="connsiteX4" fmla="*/ 895288 w 2599366"/>
                <a:gd name="connsiteY4" fmla="*/ 1 h 2554287"/>
                <a:gd name="connsiteX0" fmla="*/ 895288 w 2599366"/>
                <a:gd name="connsiteY0" fmla="*/ 1 h 2554287"/>
                <a:gd name="connsiteX1" fmla="*/ 2599366 w 2599366"/>
                <a:gd name="connsiteY1" fmla="*/ 0 h 2554287"/>
                <a:gd name="connsiteX2" fmla="*/ 2599366 w 2599366"/>
                <a:gd name="connsiteY2" fmla="*/ 2554287 h 2554287"/>
                <a:gd name="connsiteX3" fmla="*/ 0 w 2599366"/>
                <a:gd name="connsiteY3" fmla="*/ 2542904 h 2554287"/>
                <a:gd name="connsiteX4" fmla="*/ 895288 w 2599366"/>
                <a:gd name="connsiteY4" fmla="*/ 1 h 2554287"/>
                <a:gd name="connsiteX0" fmla="*/ 895288 w 2611581"/>
                <a:gd name="connsiteY0" fmla="*/ 1 h 2565670"/>
                <a:gd name="connsiteX1" fmla="*/ 2599366 w 2611581"/>
                <a:gd name="connsiteY1" fmla="*/ 0 h 2565670"/>
                <a:gd name="connsiteX2" fmla="*/ 2611581 w 2611581"/>
                <a:gd name="connsiteY2" fmla="*/ 2565670 h 2565670"/>
                <a:gd name="connsiteX3" fmla="*/ 0 w 2611581"/>
                <a:gd name="connsiteY3" fmla="*/ 2542904 h 2565670"/>
                <a:gd name="connsiteX4" fmla="*/ 895288 w 2611581"/>
                <a:gd name="connsiteY4" fmla="*/ 1 h 2565670"/>
                <a:gd name="connsiteX0" fmla="*/ 895288 w 2611581"/>
                <a:gd name="connsiteY0" fmla="*/ 1 h 2565670"/>
                <a:gd name="connsiteX1" fmla="*/ 2599366 w 2611581"/>
                <a:gd name="connsiteY1" fmla="*/ 0 h 2565670"/>
                <a:gd name="connsiteX2" fmla="*/ 2611581 w 2611581"/>
                <a:gd name="connsiteY2" fmla="*/ 2565670 h 2565670"/>
                <a:gd name="connsiteX3" fmla="*/ 0 w 2611581"/>
                <a:gd name="connsiteY3" fmla="*/ 2542904 h 2565670"/>
                <a:gd name="connsiteX4" fmla="*/ 895288 w 2611581"/>
                <a:gd name="connsiteY4" fmla="*/ 1 h 2565670"/>
                <a:gd name="connsiteX0" fmla="*/ 895288 w 2611581"/>
                <a:gd name="connsiteY0" fmla="*/ 1 h 2565670"/>
                <a:gd name="connsiteX1" fmla="*/ 2599366 w 2611581"/>
                <a:gd name="connsiteY1" fmla="*/ 0 h 2565670"/>
                <a:gd name="connsiteX2" fmla="*/ 2611581 w 2611581"/>
                <a:gd name="connsiteY2" fmla="*/ 2565670 h 2565670"/>
                <a:gd name="connsiteX3" fmla="*/ 0 w 2611581"/>
                <a:gd name="connsiteY3" fmla="*/ 2545750 h 2565670"/>
                <a:gd name="connsiteX4" fmla="*/ 895288 w 2611581"/>
                <a:gd name="connsiteY4" fmla="*/ 1 h 2565670"/>
                <a:gd name="connsiteX0" fmla="*/ 1544433 w 3260726"/>
                <a:gd name="connsiteY0" fmla="*/ 1 h 2565670"/>
                <a:gd name="connsiteX1" fmla="*/ 3248511 w 3260726"/>
                <a:gd name="connsiteY1" fmla="*/ 0 h 2565670"/>
                <a:gd name="connsiteX2" fmla="*/ 3260726 w 3260726"/>
                <a:gd name="connsiteY2" fmla="*/ 2565670 h 2565670"/>
                <a:gd name="connsiteX3" fmla="*/ 0 w 3260726"/>
                <a:gd name="connsiteY3" fmla="*/ 2521058 h 2565670"/>
                <a:gd name="connsiteX4" fmla="*/ 1544433 w 3260726"/>
                <a:gd name="connsiteY4" fmla="*/ 1 h 2565670"/>
                <a:gd name="connsiteX0" fmla="*/ 921784 w 3260726"/>
                <a:gd name="connsiteY0" fmla="*/ 12347 h 2565670"/>
                <a:gd name="connsiteX1" fmla="*/ 3248511 w 3260726"/>
                <a:gd name="connsiteY1" fmla="*/ 0 h 2565670"/>
                <a:gd name="connsiteX2" fmla="*/ 3260726 w 3260726"/>
                <a:gd name="connsiteY2" fmla="*/ 2565670 h 2565670"/>
                <a:gd name="connsiteX3" fmla="*/ 0 w 3260726"/>
                <a:gd name="connsiteY3" fmla="*/ 2521058 h 2565670"/>
                <a:gd name="connsiteX4" fmla="*/ 921784 w 3260726"/>
                <a:gd name="connsiteY4" fmla="*/ 12347 h 2565670"/>
                <a:gd name="connsiteX0" fmla="*/ 921784 w 3260726"/>
                <a:gd name="connsiteY0" fmla="*/ 12347 h 2565670"/>
                <a:gd name="connsiteX1" fmla="*/ 2321160 w 3260726"/>
                <a:gd name="connsiteY1" fmla="*/ 0 h 2565670"/>
                <a:gd name="connsiteX2" fmla="*/ 3260726 w 3260726"/>
                <a:gd name="connsiteY2" fmla="*/ 2565670 h 2565670"/>
                <a:gd name="connsiteX3" fmla="*/ 0 w 3260726"/>
                <a:gd name="connsiteY3" fmla="*/ 2521058 h 2565670"/>
                <a:gd name="connsiteX4" fmla="*/ 921784 w 3260726"/>
                <a:gd name="connsiteY4" fmla="*/ 12347 h 2565670"/>
                <a:gd name="connsiteX0" fmla="*/ 921784 w 2322228"/>
                <a:gd name="connsiteY0" fmla="*/ 12347 h 2565670"/>
                <a:gd name="connsiteX1" fmla="*/ 2321160 w 2322228"/>
                <a:gd name="connsiteY1" fmla="*/ 0 h 2565670"/>
                <a:gd name="connsiteX2" fmla="*/ 2320129 w 2322228"/>
                <a:gd name="connsiteY2" fmla="*/ 2565670 h 2565670"/>
                <a:gd name="connsiteX3" fmla="*/ 0 w 2322228"/>
                <a:gd name="connsiteY3" fmla="*/ 2521058 h 2565670"/>
                <a:gd name="connsiteX4" fmla="*/ 921784 w 2322228"/>
                <a:gd name="connsiteY4" fmla="*/ 12347 h 2565670"/>
                <a:gd name="connsiteX0" fmla="*/ 921784 w 2322228"/>
                <a:gd name="connsiteY0" fmla="*/ 0 h 2571841"/>
                <a:gd name="connsiteX1" fmla="*/ 2321160 w 2322228"/>
                <a:gd name="connsiteY1" fmla="*/ 6171 h 2571841"/>
                <a:gd name="connsiteX2" fmla="*/ 2320129 w 2322228"/>
                <a:gd name="connsiteY2" fmla="*/ 2571841 h 2571841"/>
                <a:gd name="connsiteX3" fmla="*/ 0 w 2322228"/>
                <a:gd name="connsiteY3" fmla="*/ 2527229 h 2571841"/>
                <a:gd name="connsiteX4" fmla="*/ 921784 w 2322228"/>
                <a:gd name="connsiteY4" fmla="*/ 0 h 2571841"/>
                <a:gd name="connsiteX0" fmla="*/ 921784 w 2611583"/>
                <a:gd name="connsiteY0" fmla="*/ 0 h 2540977"/>
                <a:gd name="connsiteX1" fmla="*/ 2321160 w 2611583"/>
                <a:gd name="connsiteY1" fmla="*/ 6171 h 2540977"/>
                <a:gd name="connsiteX2" fmla="*/ 2611583 w 2611583"/>
                <a:gd name="connsiteY2" fmla="*/ 2540977 h 2540977"/>
                <a:gd name="connsiteX3" fmla="*/ 0 w 2611583"/>
                <a:gd name="connsiteY3" fmla="*/ 2527229 h 2540977"/>
                <a:gd name="connsiteX4" fmla="*/ 921784 w 2611583"/>
                <a:gd name="connsiteY4" fmla="*/ 0 h 2540977"/>
                <a:gd name="connsiteX0" fmla="*/ 921784 w 2611583"/>
                <a:gd name="connsiteY0" fmla="*/ 2 h 2540979"/>
                <a:gd name="connsiteX1" fmla="*/ 2572870 w 2611583"/>
                <a:gd name="connsiteY1" fmla="*/ 0 h 2540979"/>
                <a:gd name="connsiteX2" fmla="*/ 2611583 w 2611583"/>
                <a:gd name="connsiteY2" fmla="*/ 2540979 h 2540979"/>
                <a:gd name="connsiteX3" fmla="*/ 0 w 2611583"/>
                <a:gd name="connsiteY3" fmla="*/ 2527231 h 2540979"/>
                <a:gd name="connsiteX4" fmla="*/ 921784 w 2611583"/>
                <a:gd name="connsiteY4" fmla="*/ 2 h 2540979"/>
                <a:gd name="connsiteX0" fmla="*/ 921784 w 2705467"/>
                <a:gd name="connsiteY0" fmla="*/ 0 h 2540977"/>
                <a:gd name="connsiteX1" fmla="*/ 2705349 w 2705467"/>
                <a:gd name="connsiteY1" fmla="*/ 6171 h 2540977"/>
                <a:gd name="connsiteX2" fmla="*/ 2611583 w 2705467"/>
                <a:gd name="connsiteY2" fmla="*/ 2540977 h 2540977"/>
                <a:gd name="connsiteX3" fmla="*/ 0 w 2705467"/>
                <a:gd name="connsiteY3" fmla="*/ 2527229 h 2540977"/>
                <a:gd name="connsiteX4" fmla="*/ 921784 w 2705467"/>
                <a:gd name="connsiteY4" fmla="*/ 0 h 2540977"/>
                <a:gd name="connsiteX0" fmla="*/ 921784 w 2718702"/>
                <a:gd name="connsiteY0" fmla="*/ 2 h 2540979"/>
                <a:gd name="connsiteX1" fmla="*/ 2718597 w 2718702"/>
                <a:gd name="connsiteY1" fmla="*/ 0 h 2540979"/>
                <a:gd name="connsiteX2" fmla="*/ 2611583 w 2718702"/>
                <a:gd name="connsiteY2" fmla="*/ 2540979 h 2540979"/>
                <a:gd name="connsiteX3" fmla="*/ 0 w 2718702"/>
                <a:gd name="connsiteY3" fmla="*/ 2527231 h 2540979"/>
                <a:gd name="connsiteX4" fmla="*/ 921784 w 2718702"/>
                <a:gd name="connsiteY4" fmla="*/ 2 h 2540979"/>
                <a:gd name="connsiteX0" fmla="*/ 921784 w 2679012"/>
                <a:gd name="connsiteY0" fmla="*/ 0 h 2540977"/>
                <a:gd name="connsiteX1" fmla="*/ 2678853 w 2679012"/>
                <a:gd name="connsiteY1" fmla="*/ 6171 h 2540977"/>
                <a:gd name="connsiteX2" fmla="*/ 2611583 w 2679012"/>
                <a:gd name="connsiteY2" fmla="*/ 2540977 h 2540977"/>
                <a:gd name="connsiteX3" fmla="*/ 0 w 2679012"/>
                <a:gd name="connsiteY3" fmla="*/ 2527229 h 2540977"/>
                <a:gd name="connsiteX4" fmla="*/ 921784 w 2679012"/>
                <a:gd name="connsiteY4" fmla="*/ 0 h 25409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79012" h="2540977">
                  <a:moveTo>
                    <a:pt x="921784" y="0"/>
                  </a:moveTo>
                  <a:lnTo>
                    <a:pt x="2678853" y="6171"/>
                  </a:lnTo>
                  <a:cubicBezTo>
                    <a:pt x="2682925" y="861394"/>
                    <a:pt x="2607511" y="1685754"/>
                    <a:pt x="2611583" y="2540977"/>
                  </a:cubicBezTo>
                  <a:lnTo>
                    <a:pt x="0" y="2527229"/>
                  </a:lnTo>
                  <a:lnTo>
                    <a:pt x="921784" y="0"/>
                  </a:lnTo>
                  <a:close/>
                </a:path>
              </a:pathLst>
            </a:custGeom>
            <a:blipFill rotWithShape="0">
              <a:blip r:embed="rId2">
                <a:duotone>
                  <a:schemeClr val="bg2">
                    <a:shade val="76000"/>
                    <a:satMod val="180000"/>
                  </a:schemeClr>
                  <a:schemeClr val="bg2">
                    <a:tint val="80000"/>
                    <a:satMod val="120000"/>
                    <a:lumMod val="180000"/>
                  </a:schemeClr>
                </a:duotone>
              </a:blip>
              <a:stretch>
                <a:fillRect l="-114598" r="-265621" b="-28686"/>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20">
              <a:extLst>
                <a:ext uri="{FF2B5EF4-FFF2-40B4-BE49-F238E27FC236}">
                  <a16:creationId xmlns:a16="http://schemas.microsoft.com/office/drawing/2014/main" id="{03DB1AC6-5430-4CD3-BD83-86E675A11A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white">
            <a:xfrm>
              <a:off x="2211875" y="5257482"/>
              <a:ext cx="2586931" cy="1619837"/>
            </a:xfrm>
            <a:custGeom>
              <a:avLst/>
              <a:gdLst>
                <a:gd name="connsiteX0" fmla="*/ 0 w 2611581"/>
                <a:gd name="connsiteY0" fmla="*/ 0 h 4303713"/>
                <a:gd name="connsiteX1" fmla="*/ 2611581 w 2611581"/>
                <a:gd name="connsiteY1" fmla="*/ 0 h 4303713"/>
                <a:gd name="connsiteX2" fmla="*/ 2611581 w 2611581"/>
                <a:gd name="connsiteY2" fmla="*/ 4303713 h 4303713"/>
                <a:gd name="connsiteX3" fmla="*/ 0 w 2611581"/>
                <a:gd name="connsiteY3" fmla="*/ 4303713 h 4303713"/>
                <a:gd name="connsiteX4" fmla="*/ 0 w 2611581"/>
                <a:gd name="connsiteY4" fmla="*/ 0 h 4303713"/>
                <a:gd name="connsiteX0" fmla="*/ 0 w 2611581"/>
                <a:gd name="connsiteY0" fmla="*/ 0 h 4314104"/>
                <a:gd name="connsiteX1" fmla="*/ 2611581 w 2611581"/>
                <a:gd name="connsiteY1" fmla="*/ 0 h 4314104"/>
                <a:gd name="connsiteX2" fmla="*/ 2611581 w 2611581"/>
                <a:gd name="connsiteY2" fmla="*/ 4303713 h 4314104"/>
                <a:gd name="connsiteX3" fmla="*/ 1693718 w 2611581"/>
                <a:gd name="connsiteY3" fmla="*/ 4314104 h 4314104"/>
                <a:gd name="connsiteX4" fmla="*/ 0 w 2611581"/>
                <a:gd name="connsiteY4" fmla="*/ 0 h 4314104"/>
                <a:gd name="connsiteX0" fmla="*/ 0 w 2611581"/>
                <a:gd name="connsiteY0" fmla="*/ 0 h 4314104"/>
                <a:gd name="connsiteX1" fmla="*/ 2611581 w 2611581"/>
                <a:gd name="connsiteY1" fmla="*/ 0 h 4314104"/>
                <a:gd name="connsiteX2" fmla="*/ 2611581 w 2611581"/>
                <a:gd name="connsiteY2" fmla="*/ 4303713 h 4314104"/>
                <a:gd name="connsiteX3" fmla="*/ 1963882 w 2611581"/>
                <a:gd name="connsiteY3" fmla="*/ 4314104 h 4314104"/>
                <a:gd name="connsiteX4" fmla="*/ 0 w 2611581"/>
                <a:gd name="connsiteY4" fmla="*/ 0 h 4314104"/>
                <a:gd name="connsiteX0" fmla="*/ 0 w 2611581"/>
                <a:gd name="connsiteY0" fmla="*/ 0 h 4303713"/>
                <a:gd name="connsiteX1" fmla="*/ 2611581 w 2611581"/>
                <a:gd name="connsiteY1" fmla="*/ 0 h 4303713"/>
                <a:gd name="connsiteX2" fmla="*/ 2611581 w 2611581"/>
                <a:gd name="connsiteY2" fmla="*/ 4303713 h 4303713"/>
                <a:gd name="connsiteX3" fmla="*/ 2213264 w 2611581"/>
                <a:gd name="connsiteY3" fmla="*/ 4293322 h 4303713"/>
                <a:gd name="connsiteX4" fmla="*/ 0 w 2611581"/>
                <a:gd name="connsiteY4" fmla="*/ 0 h 4303713"/>
                <a:gd name="connsiteX0" fmla="*/ 0 w 2611581"/>
                <a:gd name="connsiteY0" fmla="*/ 0 h 4303713"/>
                <a:gd name="connsiteX1" fmla="*/ 2611581 w 2611581"/>
                <a:gd name="connsiteY1" fmla="*/ 0 h 4303713"/>
                <a:gd name="connsiteX2" fmla="*/ 2611581 w 2611581"/>
                <a:gd name="connsiteY2" fmla="*/ 4303713 h 4303713"/>
                <a:gd name="connsiteX3" fmla="*/ 2171701 w 2611581"/>
                <a:gd name="connsiteY3" fmla="*/ 3638695 h 4303713"/>
                <a:gd name="connsiteX4" fmla="*/ 0 w 2611581"/>
                <a:gd name="connsiteY4" fmla="*/ 0 h 4303713"/>
                <a:gd name="connsiteX0" fmla="*/ 0 w 2720934"/>
                <a:gd name="connsiteY0" fmla="*/ 268283 h 4303713"/>
                <a:gd name="connsiteX1" fmla="*/ 2720934 w 2720934"/>
                <a:gd name="connsiteY1" fmla="*/ 0 h 4303713"/>
                <a:gd name="connsiteX2" fmla="*/ 2720934 w 2720934"/>
                <a:gd name="connsiteY2" fmla="*/ 4303713 h 4303713"/>
                <a:gd name="connsiteX3" fmla="*/ 2281054 w 2720934"/>
                <a:gd name="connsiteY3" fmla="*/ 3638695 h 4303713"/>
                <a:gd name="connsiteX4" fmla="*/ 0 w 2720934"/>
                <a:gd name="connsiteY4" fmla="*/ 268283 h 4303713"/>
                <a:gd name="connsiteX0" fmla="*/ 0 w 2720934"/>
                <a:gd name="connsiteY0" fmla="*/ 268283 h 4303713"/>
                <a:gd name="connsiteX1" fmla="*/ 2720934 w 2720934"/>
                <a:gd name="connsiteY1" fmla="*/ 0 h 4303713"/>
                <a:gd name="connsiteX2" fmla="*/ 2720934 w 2720934"/>
                <a:gd name="connsiteY2" fmla="*/ 4303713 h 4303713"/>
                <a:gd name="connsiteX3" fmla="*/ 2264231 w 2720934"/>
                <a:gd name="connsiteY3" fmla="*/ 3717600 h 4303713"/>
                <a:gd name="connsiteX4" fmla="*/ 0 w 2720934"/>
                <a:gd name="connsiteY4" fmla="*/ 268283 h 4303713"/>
                <a:gd name="connsiteX0" fmla="*/ 0 w 2720934"/>
                <a:gd name="connsiteY0" fmla="*/ 268283 h 4335275"/>
                <a:gd name="connsiteX1" fmla="*/ 2720934 w 2720934"/>
                <a:gd name="connsiteY1" fmla="*/ 0 h 4335275"/>
                <a:gd name="connsiteX2" fmla="*/ 2653639 w 2720934"/>
                <a:gd name="connsiteY2" fmla="*/ 4335275 h 4335275"/>
                <a:gd name="connsiteX3" fmla="*/ 2264231 w 2720934"/>
                <a:gd name="connsiteY3" fmla="*/ 3717600 h 4335275"/>
                <a:gd name="connsiteX4" fmla="*/ 0 w 2720934"/>
                <a:gd name="connsiteY4" fmla="*/ 268283 h 4335275"/>
                <a:gd name="connsiteX0" fmla="*/ 0 w 2737757"/>
                <a:gd name="connsiteY0" fmla="*/ 236721 h 4335275"/>
                <a:gd name="connsiteX1" fmla="*/ 2737757 w 2737757"/>
                <a:gd name="connsiteY1" fmla="*/ 0 h 4335275"/>
                <a:gd name="connsiteX2" fmla="*/ 2670462 w 2737757"/>
                <a:gd name="connsiteY2" fmla="*/ 4335275 h 4335275"/>
                <a:gd name="connsiteX3" fmla="*/ 2281054 w 2737757"/>
                <a:gd name="connsiteY3" fmla="*/ 3717600 h 4335275"/>
                <a:gd name="connsiteX4" fmla="*/ 0 w 2737757"/>
                <a:gd name="connsiteY4" fmla="*/ 236721 h 4335275"/>
                <a:gd name="connsiteX0" fmla="*/ 0 w 2729346"/>
                <a:gd name="connsiteY0" fmla="*/ 0 h 4098554"/>
                <a:gd name="connsiteX1" fmla="*/ 2729346 w 2729346"/>
                <a:gd name="connsiteY1" fmla="*/ 126250 h 4098554"/>
                <a:gd name="connsiteX2" fmla="*/ 2670462 w 2729346"/>
                <a:gd name="connsiteY2" fmla="*/ 4098554 h 4098554"/>
                <a:gd name="connsiteX3" fmla="*/ 2281054 w 2729346"/>
                <a:gd name="connsiteY3" fmla="*/ 3480879 h 4098554"/>
                <a:gd name="connsiteX4" fmla="*/ 0 w 2729346"/>
                <a:gd name="connsiteY4" fmla="*/ 0 h 4098554"/>
                <a:gd name="connsiteX0" fmla="*/ 0 w 2720934"/>
                <a:gd name="connsiteY0" fmla="*/ 0 h 4098554"/>
                <a:gd name="connsiteX1" fmla="*/ 2720934 w 2720934"/>
                <a:gd name="connsiteY1" fmla="*/ 31562 h 4098554"/>
                <a:gd name="connsiteX2" fmla="*/ 2670462 w 2720934"/>
                <a:gd name="connsiteY2" fmla="*/ 4098554 h 4098554"/>
                <a:gd name="connsiteX3" fmla="*/ 2281054 w 2720934"/>
                <a:gd name="connsiteY3" fmla="*/ 3480879 h 4098554"/>
                <a:gd name="connsiteX4" fmla="*/ 0 w 2720934"/>
                <a:gd name="connsiteY4" fmla="*/ 0 h 4098554"/>
                <a:gd name="connsiteX0" fmla="*/ 0 w 2720934"/>
                <a:gd name="connsiteY0" fmla="*/ 15782 h 4114336"/>
                <a:gd name="connsiteX1" fmla="*/ 2720934 w 2720934"/>
                <a:gd name="connsiteY1" fmla="*/ 0 h 4114336"/>
                <a:gd name="connsiteX2" fmla="*/ 2670462 w 2720934"/>
                <a:gd name="connsiteY2" fmla="*/ 4114336 h 4114336"/>
                <a:gd name="connsiteX3" fmla="*/ 2281054 w 2720934"/>
                <a:gd name="connsiteY3" fmla="*/ 3496661 h 4114336"/>
                <a:gd name="connsiteX4" fmla="*/ 0 w 2720934"/>
                <a:gd name="connsiteY4" fmla="*/ 15782 h 4114336"/>
                <a:gd name="connsiteX0" fmla="*/ 0 w 2820289"/>
                <a:gd name="connsiteY0" fmla="*/ 15782 h 4114336"/>
                <a:gd name="connsiteX1" fmla="*/ 2820289 w 2820289"/>
                <a:gd name="connsiteY1" fmla="*/ 0 h 4114336"/>
                <a:gd name="connsiteX2" fmla="*/ 2769817 w 2820289"/>
                <a:gd name="connsiteY2" fmla="*/ 4114336 h 4114336"/>
                <a:gd name="connsiteX3" fmla="*/ 2380409 w 2820289"/>
                <a:gd name="connsiteY3" fmla="*/ 3496661 h 4114336"/>
                <a:gd name="connsiteX4" fmla="*/ 0 w 2820289"/>
                <a:gd name="connsiteY4" fmla="*/ 15782 h 4114336"/>
                <a:gd name="connsiteX0" fmla="*/ 0 w 2820289"/>
                <a:gd name="connsiteY0" fmla="*/ 15782 h 4114336"/>
                <a:gd name="connsiteX1" fmla="*/ 2820289 w 2820289"/>
                <a:gd name="connsiteY1" fmla="*/ 0 h 4114336"/>
                <a:gd name="connsiteX2" fmla="*/ 2769817 w 2820289"/>
                <a:gd name="connsiteY2" fmla="*/ 4114336 h 4114336"/>
                <a:gd name="connsiteX3" fmla="*/ 2362876 w 2820289"/>
                <a:gd name="connsiteY3" fmla="*/ 3517980 h 4114336"/>
                <a:gd name="connsiteX4" fmla="*/ 0 w 2820289"/>
                <a:gd name="connsiteY4" fmla="*/ 15782 h 4114336"/>
                <a:gd name="connsiteX0" fmla="*/ 0 w 2820289"/>
                <a:gd name="connsiteY0" fmla="*/ 15782 h 4114336"/>
                <a:gd name="connsiteX1" fmla="*/ 2820289 w 2820289"/>
                <a:gd name="connsiteY1" fmla="*/ 0 h 4114336"/>
                <a:gd name="connsiteX2" fmla="*/ 2763972 w 2820289"/>
                <a:gd name="connsiteY2" fmla="*/ 4114336 h 4114336"/>
                <a:gd name="connsiteX3" fmla="*/ 2362876 w 2820289"/>
                <a:gd name="connsiteY3" fmla="*/ 3517980 h 4114336"/>
                <a:gd name="connsiteX4" fmla="*/ 0 w 2820289"/>
                <a:gd name="connsiteY4" fmla="*/ 15782 h 4114336"/>
                <a:gd name="connsiteX0" fmla="*/ 0 w 3721149"/>
                <a:gd name="connsiteY0" fmla="*/ 0 h 4269703"/>
                <a:gd name="connsiteX1" fmla="*/ 3721149 w 3721149"/>
                <a:gd name="connsiteY1" fmla="*/ 155367 h 4269703"/>
                <a:gd name="connsiteX2" fmla="*/ 3664832 w 3721149"/>
                <a:gd name="connsiteY2" fmla="*/ 4269703 h 4269703"/>
                <a:gd name="connsiteX3" fmla="*/ 3263736 w 3721149"/>
                <a:gd name="connsiteY3" fmla="*/ 3673347 h 4269703"/>
                <a:gd name="connsiteX4" fmla="*/ 0 w 3721149"/>
                <a:gd name="connsiteY4" fmla="*/ 0 h 4269703"/>
                <a:gd name="connsiteX0" fmla="*/ 0 w 3721149"/>
                <a:gd name="connsiteY0" fmla="*/ 0 h 4289488"/>
                <a:gd name="connsiteX1" fmla="*/ 3721149 w 3721149"/>
                <a:gd name="connsiteY1" fmla="*/ 155367 h 4289488"/>
                <a:gd name="connsiteX2" fmla="*/ 3664832 w 3721149"/>
                <a:gd name="connsiteY2" fmla="*/ 4269703 h 4289488"/>
                <a:gd name="connsiteX3" fmla="*/ 1705997 w 3721149"/>
                <a:gd name="connsiteY3" fmla="*/ 4289488 h 4289488"/>
                <a:gd name="connsiteX4" fmla="*/ 0 w 3721149"/>
                <a:gd name="connsiteY4" fmla="*/ 0 h 4289488"/>
                <a:gd name="connsiteX0" fmla="*/ 0 w 3664846"/>
                <a:gd name="connsiteY0" fmla="*/ 15785 h 4305273"/>
                <a:gd name="connsiteX1" fmla="*/ 3664846 w 3664846"/>
                <a:gd name="connsiteY1" fmla="*/ 0 h 4305273"/>
                <a:gd name="connsiteX2" fmla="*/ 3664832 w 3664846"/>
                <a:gd name="connsiteY2" fmla="*/ 4285488 h 4305273"/>
                <a:gd name="connsiteX3" fmla="*/ 1705997 w 3664846"/>
                <a:gd name="connsiteY3" fmla="*/ 4305273 h 4305273"/>
                <a:gd name="connsiteX4" fmla="*/ 0 w 3664846"/>
                <a:gd name="connsiteY4" fmla="*/ 15785 h 43052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64846" h="4305273">
                  <a:moveTo>
                    <a:pt x="0" y="15785"/>
                  </a:moveTo>
                  <a:lnTo>
                    <a:pt x="3664846" y="0"/>
                  </a:lnTo>
                  <a:cubicBezTo>
                    <a:pt x="3664841" y="1428496"/>
                    <a:pt x="3664837" y="2856992"/>
                    <a:pt x="3664832" y="4285488"/>
                  </a:cubicBezTo>
                  <a:lnTo>
                    <a:pt x="1705997" y="4305273"/>
                  </a:lnTo>
                  <a:lnTo>
                    <a:pt x="0" y="15785"/>
                  </a:lnTo>
                  <a:close/>
                </a:path>
              </a:pathLst>
            </a:custGeom>
            <a:blipFill rotWithShape="0">
              <a:blip r:embed="rId2">
                <a:duotone>
                  <a:schemeClr val="bg2">
                    <a:shade val="76000"/>
                    <a:satMod val="180000"/>
                  </a:schemeClr>
                  <a:schemeClr val="bg2">
                    <a:tint val="80000"/>
                    <a:satMod val="120000"/>
                    <a:lumMod val="180000"/>
                  </a:schemeClr>
                </a:duotone>
              </a:blip>
              <a:stretch>
                <a:fillRect l="-163116" t="-323529" r="-398251"/>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a:extLst>
              <a:ext uri="{FF2B5EF4-FFF2-40B4-BE49-F238E27FC236}">
                <a16:creationId xmlns:a16="http://schemas.microsoft.com/office/drawing/2014/main" id="{78326E10-C8CB-487F-A110-F861268DE6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360612" y="0"/>
            <a:ext cx="2436813" cy="6858001"/>
            <a:chOff x="1320800" y="0"/>
            <a:chExt cx="2436813" cy="6858001"/>
          </a:xfrm>
        </p:grpSpPr>
        <p:sp>
          <p:nvSpPr>
            <p:cNvPr id="16" name="Freeform 6">
              <a:extLst>
                <a:ext uri="{FF2B5EF4-FFF2-40B4-BE49-F238E27FC236}">
                  <a16:creationId xmlns:a16="http://schemas.microsoft.com/office/drawing/2014/main" id="{3279962B-46D2-4E19-B632-39B80D1E8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GB"/>
            </a:p>
          </p:txBody>
        </p:sp>
        <p:sp>
          <p:nvSpPr>
            <p:cNvPr id="17" name="Freeform 7">
              <a:extLst>
                <a:ext uri="{FF2B5EF4-FFF2-40B4-BE49-F238E27FC236}">
                  <a16:creationId xmlns:a16="http://schemas.microsoft.com/office/drawing/2014/main" id="{321A335A-53CB-4C17-AB51-5D9C2DCB45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GB"/>
            </a:p>
          </p:txBody>
        </p:sp>
        <p:sp>
          <p:nvSpPr>
            <p:cNvPr id="18" name="Freeform 8">
              <a:extLst>
                <a:ext uri="{FF2B5EF4-FFF2-40B4-BE49-F238E27FC236}">
                  <a16:creationId xmlns:a16="http://schemas.microsoft.com/office/drawing/2014/main" id="{A0E0D557-405B-469F-AEDE-4E3404AA41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GB"/>
            </a:p>
          </p:txBody>
        </p:sp>
        <p:sp>
          <p:nvSpPr>
            <p:cNvPr id="19" name="Freeform 9">
              <a:extLst>
                <a:ext uri="{FF2B5EF4-FFF2-40B4-BE49-F238E27FC236}">
                  <a16:creationId xmlns:a16="http://schemas.microsoft.com/office/drawing/2014/main" id="{D8D4E62F-9393-40A6-9E85-9F3B59C462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GB"/>
            </a:p>
          </p:txBody>
        </p:sp>
        <p:sp>
          <p:nvSpPr>
            <p:cNvPr id="20" name="Freeform 10">
              <a:extLst>
                <a:ext uri="{FF2B5EF4-FFF2-40B4-BE49-F238E27FC236}">
                  <a16:creationId xmlns:a16="http://schemas.microsoft.com/office/drawing/2014/main" id="{FABD11B1-DE89-45BC-8204-968C88AADC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GB"/>
            </a:p>
          </p:txBody>
        </p:sp>
        <p:sp>
          <p:nvSpPr>
            <p:cNvPr id="21" name="Freeform 11">
              <a:extLst>
                <a:ext uri="{FF2B5EF4-FFF2-40B4-BE49-F238E27FC236}">
                  <a16:creationId xmlns:a16="http://schemas.microsoft.com/office/drawing/2014/main" id="{AFA4965A-1FBC-44B8-B96A-3F5275C3AE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GB"/>
            </a:p>
          </p:txBody>
        </p:sp>
      </p:grpSp>
      <p:sp>
        <p:nvSpPr>
          <p:cNvPr id="2" name="Title 1">
            <a:extLst>
              <a:ext uri="{FF2B5EF4-FFF2-40B4-BE49-F238E27FC236}">
                <a16:creationId xmlns:a16="http://schemas.microsoft.com/office/drawing/2014/main" id="{E48CCFE2-D780-6272-0A92-C1D144851272}"/>
              </a:ext>
            </a:extLst>
          </p:cNvPr>
          <p:cNvSpPr>
            <a:spLocks noGrp="1"/>
          </p:cNvSpPr>
          <p:nvPr>
            <p:ph type="title"/>
          </p:nvPr>
        </p:nvSpPr>
        <p:spPr>
          <a:xfrm>
            <a:off x="3962399" y="685800"/>
            <a:ext cx="7345891" cy="1413933"/>
          </a:xfrm>
        </p:spPr>
        <p:txBody>
          <a:bodyPr>
            <a:normAutofit/>
          </a:bodyPr>
          <a:lstStyle/>
          <a:p>
            <a:r>
              <a:rPr lang="en-US" dirty="0">
                <a:latin typeface="Rockwell Extra Bold" panose="02060903040505020403" pitchFamily="18" charset="0"/>
              </a:rPr>
              <a:t>Como </a:t>
            </a:r>
            <a:r>
              <a:rPr lang="en-US" dirty="0" err="1">
                <a:latin typeface="Rockwell Extra Bold" panose="02060903040505020403" pitchFamily="18" charset="0"/>
              </a:rPr>
              <a:t>funciona</a:t>
            </a:r>
            <a:r>
              <a:rPr lang="en-US" dirty="0">
                <a:latin typeface="Rockwell Extra Bold" panose="02060903040505020403" pitchFamily="18" charset="0"/>
              </a:rPr>
              <a:t> </a:t>
            </a:r>
            <a:r>
              <a:rPr lang="en-US" dirty="0" err="1">
                <a:latin typeface="Rockwell Extra Bold" panose="02060903040505020403" pitchFamily="18" charset="0"/>
              </a:rPr>
              <a:t>el</a:t>
            </a:r>
            <a:r>
              <a:rPr lang="en-US" dirty="0">
                <a:latin typeface="Rockwell Extra Bold" panose="02060903040505020403" pitchFamily="18" charset="0"/>
              </a:rPr>
              <a:t> </a:t>
            </a:r>
            <a:r>
              <a:rPr lang="en-US" dirty="0" err="1">
                <a:latin typeface="Rockwell Extra Bold" panose="02060903040505020403" pitchFamily="18" charset="0"/>
              </a:rPr>
              <a:t>algoritmo</a:t>
            </a:r>
            <a:r>
              <a:rPr lang="en-US" dirty="0">
                <a:latin typeface="Rockwell Extra Bold" panose="02060903040505020403" pitchFamily="18" charset="0"/>
              </a:rPr>
              <a:t>?</a:t>
            </a:r>
            <a:endParaRPr lang="en-GB" dirty="0">
              <a:latin typeface="Rockwell Extra Bold" panose="02060903040505020403" pitchFamily="18" charset="0"/>
            </a:endParaRPr>
          </a:p>
        </p:txBody>
      </p:sp>
      <p:pic>
        <p:nvPicPr>
          <p:cNvPr id="5" name="Picture 4">
            <a:extLst>
              <a:ext uri="{FF2B5EF4-FFF2-40B4-BE49-F238E27FC236}">
                <a16:creationId xmlns:a16="http://schemas.microsoft.com/office/drawing/2014/main" id="{1E9DB77A-D5E0-8D55-760F-8241C99411DC}"/>
              </a:ext>
            </a:extLst>
          </p:cNvPr>
          <p:cNvPicPr>
            <a:picLocks noChangeAspect="1"/>
          </p:cNvPicPr>
          <p:nvPr/>
        </p:nvPicPr>
        <p:blipFill>
          <a:blip r:embed="rId3"/>
          <a:srcRect r="71502" b="-445"/>
          <a:stretch/>
        </p:blipFill>
        <p:spPr>
          <a:xfrm>
            <a:off x="20" y="10"/>
            <a:ext cx="3459143" cy="6857990"/>
          </a:xfrm>
          <a:custGeom>
            <a:avLst/>
            <a:gdLst/>
            <a:ahLst/>
            <a:cxnLst/>
            <a:rect l="l" t="t" r="r" b="b"/>
            <a:pathLst>
              <a:path w="3458633" h="6858000">
                <a:moveTo>
                  <a:pt x="0" y="0"/>
                </a:moveTo>
                <a:lnTo>
                  <a:pt x="3174999" y="0"/>
                </a:lnTo>
                <a:lnTo>
                  <a:pt x="2294466" y="5223932"/>
                </a:lnTo>
                <a:lnTo>
                  <a:pt x="3458633" y="6853767"/>
                </a:lnTo>
                <a:lnTo>
                  <a:pt x="0" y="6858000"/>
                </a:lnTo>
                <a:lnTo>
                  <a:pt x="0" y="0"/>
                </a:lnTo>
                <a:close/>
              </a:path>
            </a:pathLst>
          </a:custGeom>
          <a:ln w="38100">
            <a:noFill/>
          </a:ln>
          <a:effectLst/>
        </p:spPr>
      </p:pic>
      <p:sp>
        <p:nvSpPr>
          <p:cNvPr id="3" name="Content Placeholder 2">
            <a:extLst>
              <a:ext uri="{FF2B5EF4-FFF2-40B4-BE49-F238E27FC236}">
                <a16:creationId xmlns:a16="http://schemas.microsoft.com/office/drawing/2014/main" id="{FEAF9B35-3FBD-9CFD-3C8E-4324CD5954DA}"/>
              </a:ext>
            </a:extLst>
          </p:cNvPr>
          <p:cNvSpPr>
            <a:spLocks noGrp="1"/>
          </p:cNvSpPr>
          <p:nvPr>
            <p:ph idx="1"/>
          </p:nvPr>
        </p:nvSpPr>
        <p:spPr>
          <a:xfrm>
            <a:off x="3843867" y="2048933"/>
            <a:ext cx="7659156" cy="3742267"/>
          </a:xfrm>
        </p:spPr>
        <p:txBody>
          <a:bodyPr>
            <a:normAutofit fontScale="85000" lnSpcReduction="20000"/>
          </a:bodyPr>
          <a:lstStyle/>
          <a:p>
            <a:pPr marL="283464" indent="-283464">
              <a:lnSpc>
                <a:spcPct val="90000"/>
              </a:lnSpc>
              <a:spcBef>
                <a:spcPts val="480"/>
              </a:spcBef>
              <a:buFont typeface="Arial" panose="020B0604020202020204" pitchFamily="34" charset="0"/>
              <a:buChar char="•"/>
            </a:pPr>
            <a:r>
              <a:rPr lang="es-ES" b="1" dirty="0"/>
              <a:t>Utilizamos Excel para desarrollar fórmulas, pronósticos y representaciones visuales a partir de la base de datos generada, lo que nos ayuda a tomar decisiones informadas basadas en la dinámica de oferta y demanda de las habitaciones disponibles en varios períodos de tiempo, permitiéndonos así mejorar las ganancias a lo largo del año.</a:t>
            </a:r>
          </a:p>
          <a:p>
            <a:pPr marL="283464" indent="-283464">
              <a:lnSpc>
                <a:spcPct val="90000"/>
              </a:lnSpc>
              <a:spcBef>
                <a:spcPts val="480"/>
              </a:spcBef>
              <a:buFont typeface="Arial" panose="020B0604020202020204" pitchFamily="34" charset="0"/>
              <a:buChar char="•"/>
            </a:pPr>
            <a:r>
              <a:rPr lang="es-ES" b="1" dirty="0"/>
              <a:t>La computadora llevará a cabo cálculos que requieren una evaluación precisa para identificar la estrategia de marketing más efectiva, asegurando que el negocio pueda posicionarse adecuadamente en el mercado y maximizar el potencial de ventas de las instalaciones. </a:t>
            </a:r>
          </a:p>
          <a:p>
            <a:pPr marL="283464" indent="-283464">
              <a:lnSpc>
                <a:spcPct val="90000"/>
              </a:lnSpc>
              <a:spcBef>
                <a:spcPts val="480"/>
              </a:spcBef>
              <a:buFont typeface="Arial" panose="020B0604020202020204" pitchFamily="34" charset="0"/>
              <a:buChar char="•"/>
            </a:pPr>
            <a:r>
              <a:rPr lang="es-ES" b="1" dirty="0"/>
              <a:t>Aunque hay una estrategia clara para lograr tasas de ocupación óptimas para el negocio, esta decisión debe elaborarse meticulosamente en función de toda la información disponible.</a:t>
            </a:r>
            <a:endParaRPr lang="en-GB" sz="2000" b="1" dirty="0">
              <a:latin typeface="+mj-lt"/>
            </a:endParaRPr>
          </a:p>
        </p:txBody>
      </p:sp>
    </p:spTree>
    <p:extLst>
      <p:ext uri="{BB962C8B-B14F-4D97-AF65-F5344CB8AC3E}">
        <p14:creationId xmlns:p14="http://schemas.microsoft.com/office/powerpoint/2010/main" val="3148414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4C52C56-BEF2-4E22-8C8E-A7AC96B03A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42285737-90EE-47DC-AC80-8AE156B11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EC96B30A-D05E-ACE8-0729-C95769857245}"/>
              </a:ext>
            </a:extLst>
          </p:cNvPr>
          <p:cNvSpPr>
            <a:spLocks noGrp="1"/>
          </p:cNvSpPr>
          <p:nvPr>
            <p:ph type="title"/>
          </p:nvPr>
        </p:nvSpPr>
        <p:spPr>
          <a:xfrm>
            <a:off x="-140477" y="457200"/>
            <a:ext cx="4209023" cy="5105400"/>
          </a:xfrm>
        </p:spPr>
        <p:txBody>
          <a:bodyPr>
            <a:normAutofit/>
          </a:bodyPr>
          <a:lstStyle/>
          <a:p>
            <a:r>
              <a:rPr lang="en-US" sz="3000" dirty="0">
                <a:solidFill>
                  <a:srgbClr val="FFFFFF"/>
                </a:solidFill>
                <a:latin typeface="Rockwell Extra Bold" panose="02060903040505020403" pitchFamily="18" charset="0"/>
              </a:rPr>
              <a:t>Que </a:t>
            </a:r>
            <a:br>
              <a:rPr lang="en-US" sz="3000" dirty="0">
                <a:solidFill>
                  <a:srgbClr val="FFFFFF"/>
                </a:solidFill>
                <a:latin typeface="Rockwell Extra Bold" panose="02060903040505020403" pitchFamily="18" charset="0"/>
              </a:rPr>
            </a:br>
            <a:r>
              <a:rPr lang="en-US" sz="3000" dirty="0" err="1">
                <a:solidFill>
                  <a:srgbClr val="FFFFFF"/>
                </a:solidFill>
                <a:latin typeface="Rockwell Extra Bold" panose="02060903040505020403" pitchFamily="18" charset="0"/>
              </a:rPr>
              <a:t>ofrecemos</a:t>
            </a:r>
            <a:r>
              <a:rPr lang="en-US" sz="3000" dirty="0">
                <a:solidFill>
                  <a:srgbClr val="FFFFFF"/>
                </a:solidFill>
                <a:latin typeface="Rockwell Extra Bold" panose="02060903040505020403" pitchFamily="18" charset="0"/>
              </a:rPr>
              <a:t>?</a:t>
            </a:r>
            <a:endParaRPr lang="en-GB" sz="3000" dirty="0">
              <a:solidFill>
                <a:srgbClr val="FFFFFF"/>
              </a:solidFill>
              <a:latin typeface="Rockwell Extra Bold" panose="02060903040505020403" pitchFamily="18" charset="0"/>
            </a:endParaRPr>
          </a:p>
        </p:txBody>
      </p:sp>
      <p:grpSp>
        <p:nvGrpSpPr>
          <p:cNvPr id="13" name="Group 12">
            <a:extLst>
              <a:ext uri="{FF2B5EF4-FFF2-40B4-BE49-F238E27FC236}">
                <a16:creationId xmlns:a16="http://schemas.microsoft.com/office/drawing/2014/main" id="{B57BDC17-F1B3-455F-BBF1-680AA1F25C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14" name="Freeform 6">
              <a:extLst>
                <a:ext uri="{FF2B5EF4-FFF2-40B4-BE49-F238E27FC236}">
                  <a16:creationId xmlns:a16="http://schemas.microsoft.com/office/drawing/2014/main" id="{64E2FA9A-FEF7-4501-B0EB-5E45EDD217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GB"/>
            </a:p>
          </p:txBody>
        </p:sp>
        <p:sp>
          <p:nvSpPr>
            <p:cNvPr id="15" name="Freeform 7">
              <a:extLst>
                <a:ext uri="{FF2B5EF4-FFF2-40B4-BE49-F238E27FC236}">
                  <a16:creationId xmlns:a16="http://schemas.microsoft.com/office/drawing/2014/main" id="{BC38192B-B4CB-47D4-A3B1-10010247F1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GB"/>
            </a:p>
          </p:txBody>
        </p:sp>
        <p:sp>
          <p:nvSpPr>
            <p:cNvPr id="16" name="Freeform 8">
              <a:extLst>
                <a:ext uri="{FF2B5EF4-FFF2-40B4-BE49-F238E27FC236}">
                  <a16:creationId xmlns:a16="http://schemas.microsoft.com/office/drawing/2014/main" id="{96330E33-E171-4B0F-82B5-AF7230399B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GB"/>
            </a:p>
          </p:txBody>
        </p:sp>
        <p:sp>
          <p:nvSpPr>
            <p:cNvPr id="17" name="Freeform 9">
              <a:extLst>
                <a:ext uri="{FF2B5EF4-FFF2-40B4-BE49-F238E27FC236}">
                  <a16:creationId xmlns:a16="http://schemas.microsoft.com/office/drawing/2014/main" id="{332B1723-69BF-42D7-B757-0FA059E15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GB"/>
            </a:p>
          </p:txBody>
        </p:sp>
        <p:sp>
          <p:nvSpPr>
            <p:cNvPr id="18" name="Freeform 10">
              <a:extLst>
                <a:ext uri="{FF2B5EF4-FFF2-40B4-BE49-F238E27FC236}">
                  <a16:creationId xmlns:a16="http://schemas.microsoft.com/office/drawing/2014/main" id="{F115D62D-1E96-48D1-A78D-D370A0BFB9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GB"/>
            </a:p>
          </p:txBody>
        </p:sp>
        <p:sp>
          <p:nvSpPr>
            <p:cNvPr id="19" name="Freeform 11">
              <a:extLst>
                <a:ext uri="{FF2B5EF4-FFF2-40B4-BE49-F238E27FC236}">
                  <a16:creationId xmlns:a16="http://schemas.microsoft.com/office/drawing/2014/main" id="{91C2876A-169D-4822-A766-C00578C88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GB"/>
            </a:p>
          </p:txBody>
        </p:sp>
      </p:grpSp>
      <p:graphicFrame>
        <p:nvGraphicFramePr>
          <p:cNvPr id="5" name="Content Placeholder 2">
            <a:extLst>
              <a:ext uri="{FF2B5EF4-FFF2-40B4-BE49-F238E27FC236}">
                <a16:creationId xmlns:a16="http://schemas.microsoft.com/office/drawing/2014/main" id="{384C2F64-1B72-4A89-67A7-EDB8961876E2}"/>
              </a:ext>
            </a:extLst>
          </p:cNvPr>
          <p:cNvGraphicFramePr>
            <a:graphicFrameLocks noGrp="1"/>
          </p:cNvGraphicFramePr>
          <p:nvPr>
            <p:ph idx="1"/>
            <p:extLst>
              <p:ext uri="{D42A27DB-BD31-4B8C-83A1-F6EECF244321}">
                <p14:modId xmlns:p14="http://schemas.microsoft.com/office/powerpoint/2010/main" val="2773781360"/>
              </p:ext>
            </p:extLst>
          </p:nvPr>
        </p:nvGraphicFramePr>
        <p:xfrm>
          <a:off x="5010150" y="685800"/>
          <a:ext cx="6492875"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424819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3878</TotalTime>
  <Words>1282</Words>
  <Application>Microsoft Office PowerPoint</Application>
  <PresentationFormat>Widescreen</PresentationFormat>
  <Paragraphs>51</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Corbel</vt:lpstr>
      <vt:lpstr>Rockwell Extra Bold</vt:lpstr>
      <vt:lpstr>Parallax</vt:lpstr>
      <vt:lpstr>AlgorithmicEngineering Marketing</vt:lpstr>
      <vt:lpstr>Mission</vt:lpstr>
      <vt:lpstr>Objetivo</vt:lpstr>
      <vt:lpstr>Que es un algorithmo?</vt:lpstr>
      <vt:lpstr>Que es el punto de equlibrio?</vt:lpstr>
      <vt:lpstr>Que se necesita?</vt:lpstr>
      <vt:lpstr>Que es una base de datos?</vt:lpstr>
      <vt:lpstr>Como funciona el algoritmo?</vt:lpstr>
      <vt:lpstr>Que  ofrecemos?</vt:lpstr>
      <vt:lpstr>Porque diferir de la competencia?</vt:lpstr>
      <vt:lpstr>Ventas Digitales</vt:lpstr>
      <vt:lpstr>Probabilidad y Estadística</vt:lpstr>
      <vt:lpstr>ROI</vt:lpstr>
      <vt:lpstr>Modelo de Negocios</vt:lpstr>
      <vt:lpstr>Marketing</vt:lpstr>
      <vt:lpstr>Ingeniería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Office</dc:creator>
  <cp:lastModifiedBy>j.goytortua@yahoo.com</cp:lastModifiedBy>
  <cp:revision>29</cp:revision>
  <dcterms:created xsi:type="dcterms:W3CDTF">2025-02-18T15:12:11Z</dcterms:created>
  <dcterms:modified xsi:type="dcterms:W3CDTF">2025-07-04T16:17:47Z</dcterms:modified>
</cp:coreProperties>
</file>